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22"/>
  </p:notesMasterIdLst>
  <p:handoutMasterIdLst>
    <p:handoutMasterId r:id="rId23"/>
  </p:handoutMasterIdLst>
  <p:sldIdLst>
    <p:sldId id="1085" r:id="rId2"/>
    <p:sldId id="1417" r:id="rId3"/>
    <p:sldId id="1424" r:id="rId4"/>
    <p:sldId id="1227" r:id="rId5"/>
    <p:sldId id="1429" r:id="rId6"/>
    <p:sldId id="1243" r:id="rId7"/>
    <p:sldId id="1426" r:id="rId8"/>
    <p:sldId id="1425" r:id="rId9"/>
    <p:sldId id="1437" r:id="rId10"/>
    <p:sldId id="1427" r:id="rId11"/>
    <p:sldId id="1428" r:id="rId12"/>
    <p:sldId id="1438" r:id="rId13"/>
    <p:sldId id="1430" r:id="rId14"/>
    <p:sldId id="1431" r:id="rId15"/>
    <p:sldId id="1432" r:id="rId16"/>
    <p:sldId id="1436" r:id="rId17"/>
    <p:sldId id="1433" r:id="rId18"/>
    <p:sldId id="1246" r:id="rId19"/>
    <p:sldId id="1434" r:id="rId20"/>
    <p:sldId id="1223" r:id="rId21"/>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72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9144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3716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18288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286000" algn="l" defTabSz="457200" rtl="0" eaLnBrk="1" latinLnBrk="0" hangingPunct="1">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743200" algn="l" defTabSz="457200" rtl="0" eaLnBrk="1" latinLnBrk="0" hangingPunct="1">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200400" algn="l" defTabSz="457200" rtl="0" eaLnBrk="1" latinLnBrk="0" hangingPunct="1">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657600" algn="l" defTabSz="457200" rtl="0" eaLnBrk="1" latinLnBrk="0" hangingPunct="1">
      <a:defRPr sz="2400" kern="1200">
        <a:solidFill>
          <a:schemeClr val="tx1"/>
        </a:solidFill>
        <a:latin typeface="Arial" panose="020B0604020202020204" pitchFamily="34" charset="0"/>
        <a:ea typeface="宋体" panose="02010600030101010101" pitchFamily="2" charset="-122"/>
        <a:cs typeface="宋体" panose="02010600030101010101" pitchFamily="2" charset="-122"/>
      </a:defRPr>
    </a:lvl9pPr>
  </p:defaultTextStyle>
  <p:extLst>
    <p:ext uri="{EFAFB233-063F-42B5-8137-9DF3F51BA10A}">
      <p15:sldGuideLst xmlns:p15="http://schemas.microsoft.com/office/powerpoint/2012/main">
        <p15:guide id="1" orient="horz" pos="2183">
          <p15:clr>
            <a:srgbClr val="A4A3A4"/>
          </p15:clr>
        </p15:guide>
        <p15:guide id="2" pos="29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jianjun" initials="L" lastIdx="4" clrIdx="0"/>
  <p:cmAuthor id="2" name="度虚元宝宝" initials="度虚元宝宝" lastIdx="1" clrIdx="1"/>
  <p:cmAuthor id="3" name="Linglong Dai" initials="Linglong "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3333FF"/>
    <a:srgbClr val="000000"/>
    <a:srgbClr val="FF3399"/>
    <a:srgbClr val="003399"/>
    <a:srgbClr val="D7E3BF"/>
    <a:srgbClr val="F8EDE5"/>
    <a:srgbClr val="95C9FF"/>
    <a:srgbClr val="FFE8A1"/>
    <a:srgbClr val="E79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8" autoAdjust="0"/>
    <p:restoredTop sz="84178" autoAdjust="0"/>
  </p:normalViewPr>
  <p:slideViewPr>
    <p:cSldViewPr snapToGrid="0">
      <p:cViewPr varScale="1">
        <p:scale>
          <a:sx n="96" d="100"/>
          <a:sy n="96" d="100"/>
        </p:scale>
        <p:origin x="1866" y="72"/>
      </p:cViewPr>
      <p:guideLst>
        <p:guide orient="horz" pos="2183"/>
        <p:guide pos="292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7188" cy="511242"/>
          </a:xfrm>
          <a:prstGeom prst="rect">
            <a:avLst/>
          </a:prstGeom>
        </p:spPr>
        <p:txBody>
          <a:bodyPr vert="horz" lIns="94265" tIns="47133" rIns="94265" bIns="47133" rtlCol="0"/>
          <a:lstStyle>
            <a:lvl1pPr algn="l">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4022113" y="1"/>
            <a:ext cx="3075538" cy="511242"/>
          </a:xfrm>
          <a:prstGeom prst="rect">
            <a:avLst/>
          </a:prstGeom>
        </p:spPr>
        <p:txBody>
          <a:bodyPr vert="horz" wrap="square" lIns="94265" tIns="47133" rIns="94265" bIns="47133" numCol="1" anchor="t" anchorCtr="0" compatLnSpc="1"/>
          <a:lstStyle>
            <a:lvl1pPr algn="r">
              <a:defRPr sz="1200"/>
            </a:lvl1pPr>
          </a:lstStyle>
          <a:p>
            <a:fld id="{FF96FC5E-59E4-094D-B675-983E3C02BDA2}" type="datetime1">
              <a:rPr lang="zh-CN" altLang="en-US"/>
              <a:t>2022/8/21</a:t>
            </a:fld>
            <a:endParaRPr lang="zh-CN" altLang="en-US"/>
          </a:p>
        </p:txBody>
      </p:sp>
      <p:sp>
        <p:nvSpPr>
          <p:cNvPr id="4" name="页脚占位符 3"/>
          <p:cNvSpPr>
            <a:spLocks noGrp="1"/>
          </p:cNvSpPr>
          <p:nvPr>
            <p:ph type="ftr" sz="quarter" idx="2"/>
          </p:nvPr>
        </p:nvSpPr>
        <p:spPr>
          <a:xfrm>
            <a:off x="0" y="9721744"/>
            <a:ext cx="3077188" cy="511242"/>
          </a:xfrm>
          <a:prstGeom prst="rect">
            <a:avLst/>
          </a:prstGeom>
        </p:spPr>
        <p:txBody>
          <a:bodyPr vert="horz" lIns="94265" tIns="47133" rIns="94265" bIns="47133" rtlCol="0" anchor="b"/>
          <a:lstStyle>
            <a:lvl1pPr algn="l">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4022113" y="9721744"/>
            <a:ext cx="3075538" cy="511242"/>
          </a:xfrm>
          <a:prstGeom prst="rect">
            <a:avLst/>
          </a:prstGeom>
        </p:spPr>
        <p:txBody>
          <a:bodyPr vert="horz" wrap="square" lIns="94265" tIns="47133" rIns="94265" bIns="47133" numCol="1" anchor="b" anchorCtr="0" compatLnSpc="1"/>
          <a:lstStyle>
            <a:lvl1pPr algn="r">
              <a:defRPr sz="1200"/>
            </a:lvl1pPr>
          </a:lstStyle>
          <a:p>
            <a:fld id="{A3C816BB-588E-BE4B-9CD3-A44151F99766}"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188" cy="512871"/>
          </a:xfrm>
          <a:prstGeom prst="rect">
            <a:avLst/>
          </a:prstGeom>
          <a:noFill/>
          <a:ln>
            <a:noFill/>
          </a:ln>
        </p:spPr>
        <p:txBody>
          <a:bodyPr vert="horz" wrap="square" lIns="97178" tIns="48589" rIns="97178" bIns="48589" numCol="1" anchor="t" anchorCtr="0" compatLnSpc="1"/>
          <a:lstStyle>
            <a:lvl1pPr eaLnBrk="1" hangingPunct="1">
              <a:buFont typeface="Arial" panose="020B0604020202020204" pitchFamily="34" charset="0"/>
              <a:buNone/>
              <a:defRPr sz="1200">
                <a:latin typeface="Times New Roman" panose="02020603050405020304" charset="0"/>
                <a:ea typeface="宋体" panose="02010600030101010101"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4020463" y="0"/>
            <a:ext cx="3077188" cy="512871"/>
          </a:xfrm>
          <a:prstGeom prst="rect">
            <a:avLst/>
          </a:prstGeom>
          <a:noFill/>
          <a:ln>
            <a:noFill/>
          </a:ln>
        </p:spPr>
        <p:txBody>
          <a:bodyPr vert="horz" wrap="square" lIns="97178" tIns="48589" rIns="97178" bIns="48589" numCol="1" anchor="t" anchorCtr="0" compatLnSpc="1"/>
          <a:lstStyle>
            <a:lvl1pPr algn="r">
              <a:buFont typeface="Arial" panose="020B0604020202020204" pitchFamily="34" charset="0"/>
              <a:buNone/>
              <a:defRPr sz="1200">
                <a:latin typeface="Times New Roman" panose="02020603050405020304" charset="0"/>
              </a:defRPr>
            </a:lvl1pPr>
          </a:lstStyle>
          <a:p>
            <a:fld id="{30E6F15A-298A-BC40-A625-F6DD196ADFBC}" type="datetime1">
              <a:rPr lang="en-US" altLang="zh-CN"/>
              <a:t>8/21/2022</a:t>
            </a:fld>
            <a:endParaRPr lang="en-US" altLang="zh-CN" dirty="0"/>
          </a:p>
        </p:txBody>
      </p:sp>
      <p:sp>
        <p:nvSpPr>
          <p:cNvPr id="104452" name="Rectangle 4"/>
          <p:cNvSpPr>
            <a:spLocks noGrp="1" noRot="1" noChangeAspect="1" noChangeArrowheads="1"/>
          </p:cNvSpPr>
          <p:nvPr>
            <p:ph type="sldImg" idx="2"/>
          </p:nvPr>
        </p:nvSpPr>
        <p:spPr bwMode="auto">
          <a:xfrm>
            <a:off x="992188" y="765175"/>
            <a:ext cx="51149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710755" y="4860058"/>
            <a:ext cx="5677790" cy="4607692"/>
          </a:xfrm>
          <a:prstGeom prst="rect">
            <a:avLst/>
          </a:prstGeom>
          <a:noFill/>
          <a:ln>
            <a:noFill/>
          </a:ln>
        </p:spPr>
        <p:txBody>
          <a:bodyPr vert="horz" wrap="square" lIns="97178" tIns="48589" rIns="97178" bIns="4858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0115"/>
            <a:ext cx="3077188" cy="511242"/>
          </a:xfrm>
          <a:prstGeom prst="rect">
            <a:avLst/>
          </a:prstGeom>
          <a:noFill/>
          <a:ln>
            <a:noFill/>
          </a:ln>
        </p:spPr>
        <p:txBody>
          <a:bodyPr vert="horz" wrap="square" lIns="97178" tIns="48589" rIns="97178" bIns="48589" numCol="1" anchor="b" anchorCtr="0" compatLnSpc="1"/>
          <a:lstStyle>
            <a:lvl1pPr eaLnBrk="1" hangingPunct="1">
              <a:buFont typeface="Arial" panose="020B0604020202020204" pitchFamily="34" charset="0"/>
              <a:buNone/>
              <a:defRPr sz="1200">
                <a:latin typeface="Times New Roman" panose="02020603050405020304" charset="0"/>
                <a:ea typeface="宋体" panose="02010600030101010101" pitchFamily="2" charset="-122"/>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020463" y="9720115"/>
            <a:ext cx="3077188" cy="511242"/>
          </a:xfrm>
          <a:prstGeom prst="rect">
            <a:avLst/>
          </a:prstGeom>
          <a:noFill/>
          <a:ln>
            <a:noFill/>
          </a:ln>
        </p:spPr>
        <p:txBody>
          <a:bodyPr vert="horz" wrap="square" lIns="97178" tIns="48589" rIns="97178" bIns="48589" numCol="1" anchor="b" anchorCtr="0" compatLnSpc="1"/>
          <a:lstStyle>
            <a:lvl1pPr algn="r">
              <a:buFont typeface="Arial" panose="020B0604020202020204" pitchFamily="34" charset="0"/>
              <a:buNone/>
              <a:defRPr sz="1200">
                <a:latin typeface="Times New Roman" panose="02020603050405020304" charset="0"/>
              </a:defRPr>
            </a:lvl1pPr>
          </a:lstStyle>
          <a:p>
            <a:fld id="{9043E2FA-6B8C-F44A-BD25-D85272975557}" type="slidenum">
              <a:rPr lang="zh-CN" altLang="en-US"/>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a:t>Good morning, everyone. I’m Jieao Zhu from the Department of Electronic Engineering at Tsinghua University. It’s my pleasure to introduce our work at the IEEE international symposium on information theory. The title of our work is “On Finite-Time Mutual Information”.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assume the input autocorrelation of the process </a:t>
                </a:r>
                <a14:m>
                  <m:oMath xmlns:m="http://schemas.openxmlformats.org/officeDocument/2006/math">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zh-CN" altLang="en-US" dirty="0"/>
                  <a:t> </a:t>
                </a:r>
                <a:r>
                  <a:rPr lang="en-US" altLang="zh-CN" dirty="0"/>
                  <a:t>is </a:t>
                </a:r>
                <a14:m>
                  <m:oMath xmlns:m="http://schemas.openxmlformats.org/officeDocument/2006/math">
                    <m:sSub>
                      <m:sSubPr>
                        <m:ctrlPr>
                          <a:rPr lang="en-US" altLang="zh-CN" sz="12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12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12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12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12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1200" b="1" i="1" smtClean="0">
                        <a:solidFill>
                          <a:srgbClr val="232323"/>
                        </a:solidFill>
                        <a:latin typeface="Cambria Math" panose="02040503050406030204" pitchFamily="18" charset="0"/>
                        <a:ea typeface="黑体" pitchFamily="49" charset="-122"/>
                        <a:cs typeface="Times New Roman" pitchFamily="18" charset="0"/>
                      </a:rPr>
                      <m:t>=</m:t>
                    </m:r>
                    <m:r>
                      <a:rPr lang="en-US" altLang="zh-CN" sz="12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12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12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1200" b="1" i="1" smtClean="0">
                            <a:solidFill>
                              <a:srgbClr val="C00000"/>
                            </a:solidFill>
                            <a:latin typeface="Cambria Math" panose="02040503050406030204" pitchFamily="18" charset="0"/>
                            <a:ea typeface="黑体" pitchFamily="49" charset="-122"/>
                            <a:cs typeface="Times New Roman" pitchFamily="18" charset="0"/>
                          </a:rPr>
                          <m:t>−</m:t>
                        </m:r>
                        <m:r>
                          <a:rPr lang="en-US" altLang="zh-CN" sz="12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12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12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r>
                  <a:rPr lang="en-US" altLang="zh-CN" dirty="0"/>
                  <a:t>. It</a:t>
                </a:r>
                <a:r>
                  <a:rPr lang="en-US" altLang="zh-CN" baseline="0" dirty="0"/>
                  <a:t> is a typical autocorrelation because it is the output distribution of a first-order RC filter, when fed with a white process. Then, we obtain the eigen equation, the equivalent differential equation, and the solutions here. After these mathematical steps, we obtain the eigenvalues </a:t>
                </a:r>
                <a14:m>
                  <m:oMath xmlns:m="http://schemas.openxmlformats.org/officeDocument/2006/math">
                    <m:sSub>
                      <m:sSubPr>
                        <m:ctrlPr>
                          <a:rPr lang="en-US" altLang="zh-CN" b="0" i="1" baseline="0" smtClean="0">
                            <a:latin typeface="Cambria Math" panose="02040503050406030204" pitchFamily="18" charset="0"/>
                          </a:rPr>
                        </m:ctrlPr>
                      </m:sSubPr>
                      <m:e>
                        <m:r>
                          <a:rPr lang="en-US" altLang="zh-CN" b="0" i="1" baseline="0" smtClean="0">
                            <a:latin typeface="Cambria Math" panose="02040503050406030204" pitchFamily="18" charset="0"/>
                          </a:rPr>
                          <m:t>𝜆</m:t>
                        </m:r>
                      </m:e>
                      <m:sub>
                        <m:r>
                          <a:rPr lang="en-US" altLang="zh-CN" b="0" i="1" baseline="0" smtClean="0">
                            <a:latin typeface="Cambria Math" panose="02040503050406030204" pitchFamily="18" charset="0"/>
                          </a:rPr>
                          <m:t>𝑘</m:t>
                        </m:r>
                      </m:sub>
                    </m:sSub>
                  </m:oMath>
                </a14:m>
                <a:r>
                  <a:rPr lang="en-US" altLang="zh-CN" dirty="0"/>
                  <a:t>. </a:t>
                </a:r>
                <a:endParaRPr lang="zh-CN" altLang="en-US" dirty="0"/>
              </a:p>
            </p:txBody>
          </p:sp>
        </mc:Choice>
        <mc:Fallback xmlns="">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assume the input autocorrelation of the process </a:t>
                </a:r>
                <a:r>
                  <a:rPr lang="en-US" altLang="zh-CN" b="0" i="0">
                    <a:latin typeface="Cambria Math" panose="02040503050406030204" pitchFamily="18" charset="0"/>
                  </a:rPr>
                  <a:t>𝑋(𝑡)</a:t>
                </a:r>
                <a:r>
                  <a:rPr lang="zh-CN" altLang="en-US" dirty="0"/>
                  <a:t> </a:t>
                </a:r>
                <a:r>
                  <a:rPr lang="en-US" altLang="zh-CN" dirty="0"/>
                  <a:t>is </a:t>
                </a:r>
                <a:r>
                  <a:rPr lang="en-US" altLang="zh-CN" sz="1200" b="1" i="0">
                    <a:solidFill>
                      <a:srgbClr val="232323"/>
                    </a:solidFill>
                    <a:latin typeface="Cambria Math" panose="02040503050406030204" pitchFamily="18" charset="0"/>
                    <a:ea typeface="黑体" pitchFamily="49" charset="-122"/>
                    <a:cs typeface="Times New Roman" pitchFamily="18" charset="0"/>
                  </a:rPr>
                  <a:t>𝑹_𝑿 (𝝉)=</a:t>
                </a:r>
                <a:r>
                  <a:rPr lang="en-US" altLang="zh-CN" sz="1200" b="1" i="0">
                    <a:solidFill>
                      <a:srgbClr val="C00000"/>
                    </a:solidFill>
                    <a:latin typeface="Cambria Math" panose="02040503050406030204" pitchFamily="18" charset="0"/>
                    <a:ea typeface="黑体" pitchFamily="49" charset="-122"/>
                    <a:cs typeface="Times New Roman" pitchFamily="18" charset="0"/>
                  </a:rPr>
                  <a:t>𝑷𝒆^(−𝜶|𝝉| )</a:t>
                </a:r>
                <a:r>
                  <a:rPr lang="en-US" altLang="zh-CN" dirty="0"/>
                  <a:t>. It</a:t>
                </a:r>
                <a:r>
                  <a:rPr lang="en-US" altLang="zh-CN" baseline="0" dirty="0"/>
                  <a:t> is a typical autocorrelation because it is the output distribution of a first-order RC filter, when fed with a white process. Then, we obtain the eigen equation, the equivalent differential equation, and the solutions here. After these mathematical steps, we obtain the eigenvalues </a:t>
                </a:r>
                <a:r>
                  <a:rPr lang="en-US" altLang="zh-CN" b="0" i="0" baseline="0">
                    <a:latin typeface="Cambria Math" panose="02040503050406030204" pitchFamily="18" charset="0"/>
                  </a:rPr>
                  <a:t>𝜆_𝑘</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9043E2FA-6B8C-F44A-BD25-D85272975557}" type="slidenum">
              <a:rPr lang="zh-CN" altLang="en-US" smtClean="0"/>
              <a:t>10</a:t>
            </a:fld>
            <a:endParaRPr lang="en-US" altLang="zh-CN" dirty="0"/>
          </a:p>
        </p:txBody>
      </p:sp>
    </p:spTree>
    <p:extLst>
      <p:ext uri="{BB962C8B-B14F-4D97-AF65-F5344CB8AC3E}">
        <p14:creationId xmlns:p14="http://schemas.microsoft.com/office/powerpoint/2010/main" val="312636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baseline="0" dirty="0"/>
                  <a:t>After obtaining the eigenvalues </a:t>
                </a:r>
                <a14:m>
                  <m:oMath xmlns:m="http://schemas.openxmlformats.org/officeDocument/2006/math">
                    <m:sSub>
                      <m:sSubPr>
                        <m:ctrlPr>
                          <a:rPr lang="en-US" altLang="zh-CN" b="0" i="1" baseline="0" smtClean="0">
                            <a:latin typeface="Cambria Math" panose="02040503050406030204" pitchFamily="18" charset="0"/>
                          </a:rPr>
                        </m:ctrlPr>
                      </m:sSubPr>
                      <m:e>
                        <m:r>
                          <a:rPr lang="en-US" altLang="zh-CN" b="0" i="1" baseline="0" smtClean="0">
                            <a:latin typeface="Cambria Math" panose="02040503050406030204" pitchFamily="18" charset="0"/>
                          </a:rPr>
                          <m:t>𝜆</m:t>
                        </m:r>
                      </m:e>
                      <m:sub>
                        <m:r>
                          <a:rPr lang="en-US" altLang="zh-CN" b="0" i="1" baseline="0" smtClean="0">
                            <a:latin typeface="Cambria Math" panose="02040503050406030204" pitchFamily="18" charset="0"/>
                          </a:rPr>
                          <m:t>𝑘</m:t>
                        </m:r>
                      </m:sub>
                    </m:sSub>
                  </m:oMath>
                </a14:m>
                <a:r>
                  <a:rPr lang="en-US" altLang="zh-CN" dirty="0"/>
                  <a:t>, we can numerically</a:t>
                </a:r>
                <a:r>
                  <a:rPr lang="en-US" altLang="zh-CN" baseline="0" dirty="0"/>
                  <a:t> evaluate the finite-time mutual information, and compare the results with the predictions given by the Shannon-Hartley theorem. The Shannon’s capacity is also evaluated here explicitly under this channel model and input distribution. </a:t>
                </a:r>
                <a:endParaRPr lang="zh-CN" altLang="en-US" dirty="0"/>
              </a:p>
            </p:txBody>
          </p:sp>
        </mc:Choice>
        <mc:Fallback xmlns="">
          <p:sp>
            <p:nvSpPr>
              <p:cNvPr id="3" name="备注占位符 2"/>
              <p:cNvSpPr>
                <a:spLocks noGrp="1"/>
              </p:cNvSpPr>
              <p:nvPr>
                <p:ph type="body" idx="1"/>
              </p:nvPr>
            </p:nvSpPr>
            <p:spPr/>
            <p:txBody>
              <a:bodyPr/>
              <a:lstStyle/>
              <a:p>
                <a:r>
                  <a:rPr lang="en-US" altLang="zh-CN" baseline="0" dirty="0"/>
                  <a:t>After obtaining the eigenvalues </a:t>
                </a:r>
                <a:r>
                  <a:rPr lang="en-US" altLang="zh-CN" b="0" i="0" baseline="0">
                    <a:latin typeface="Cambria Math" panose="02040503050406030204" pitchFamily="18" charset="0"/>
                  </a:rPr>
                  <a:t>𝜆_𝑘</a:t>
                </a:r>
                <a:r>
                  <a:rPr lang="en-US" altLang="zh-CN" dirty="0"/>
                  <a:t>, we can numerically</a:t>
                </a:r>
                <a:r>
                  <a:rPr lang="en-US" altLang="zh-CN" baseline="0" dirty="0"/>
                  <a:t> evaluate the finite-time mutual information, and compare the results with the predictions given by the Shannon-Hartley theorem. The Shannon’s capacity is also evaluated here explicitly under this channel model and input distribution. </a:t>
                </a:r>
                <a:endParaRPr lang="zh-CN" altLang="en-US" dirty="0"/>
              </a:p>
            </p:txBody>
          </p:sp>
        </mc:Fallback>
      </mc:AlternateContent>
      <p:sp>
        <p:nvSpPr>
          <p:cNvPr id="4" name="灯片编号占位符 3"/>
          <p:cNvSpPr>
            <a:spLocks noGrp="1"/>
          </p:cNvSpPr>
          <p:nvPr>
            <p:ph type="sldNum" sz="quarter" idx="5"/>
          </p:nvPr>
        </p:nvSpPr>
        <p:spPr/>
        <p:txBody>
          <a:bodyPr/>
          <a:lstStyle/>
          <a:p>
            <a:fld id="{9043E2FA-6B8C-F44A-BD25-D85272975557}" type="slidenum">
              <a:rPr lang="zh-CN" altLang="en-US" smtClean="0"/>
              <a:t>11</a:t>
            </a:fld>
            <a:endParaRPr lang="en-US" altLang="zh-CN" dirty="0"/>
          </a:p>
        </p:txBody>
      </p:sp>
    </p:spTree>
    <p:extLst>
      <p:ext uri="{BB962C8B-B14F-4D97-AF65-F5344CB8AC3E}">
        <p14:creationId xmlns:p14="http://schemas.microsoft.com/office/powerpoint/2010/main" val="303837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t>12</a:t>
            </a:fld>
            <a:endParaRPr lang="en-US" altLang="zh-CN"/>
          </a:p>
        </p:txBody>
      </p:sp>
    </p:spTree>
    <p:extLst>
      <p:ext uri="{BB962C8B-B14F-4D97-AF65-F5344CB8AC3E}">
        <p14:creationId xmlns:p14="http://schemas.microsoft.com/office/powerpoint/2010/main" val="35094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By numerical experiments, we find that the finite-time mutual information exceeds the average mutual information per second given by the Shannon’s formula </a:t>
            </a:r>
            <a:r>
              <a:rPr lang="en-US" altLang="zh-CN" b="1" dirty="0"/>
              <a:t>[click]</a:t>
            </a:r>
            <a:r>
              <a:rPr lang="en-US" altLang="zh-CN" dirty="0"/>
              <a:t> . The horizontal axis is the observation time T, and the vertical axis represents the mutual information in </a:t>
            </a:r>
            <a:r>
              <a:rPr lang="en-US" altLang="zh-CN" dirty="0" err="1"/>
              <a:t>nats</a:t>
            </a:r>
            <a:r>
              <a:rPr lang="en-US" altLang="zh-CN" dirty="0"/>
              <a:t> (left), and the information rate in </a:t>
            </a:r>
            <a:r>
              <a:rPr lang="en-US" altLang="zh-CN" dirty="0" err="1"/>
              <a:t>nats</a:t>
            </a:r>
            <a:r>
              <a:rPr lang="en-US" altLang="zh-CN" dirty="0"/>
              <a:t> per second (right).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13</a:t>
            </a:fld>
            <a:endParaRPr lang="en-US" altLang="zh-CN" dirty="0"/>
          </a:p>
        </p:txBody>
      </p:sp>
    </p:spTree>
    <p:extLst>
      <p:ext uri="{BB962C8B-B14F-4D97-AF65-F5344CB8AC3E}">
        <p14:creationId xmlns:p14="http://schemas.microsoft.com/office/powerpoint/2010/main" val="254310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sum up, we discovered the “exceed-average” phenomenon numerically. One may ask that does it mean that either our calculation is questionable, or the Shannon-Hartley theorem is overthrown? The answer is no. Because the Shannon-Hartley theorem takes the average of the whole time axis, which is not equivalent to independent copies of disjoint finite-time intervals in our case. Gaussian processes are not Markovian, and it has long-term correlation encoded in its autocorrelation function. As a result, observations of the same process on disjoint intervals are </a:t>
            </a:r>
            <a:r>
              <a:rPr lang="en-US" altLang="zh-CN" b="1" dirty="0"/>
              <a:t>dependent</a:t>
            </a:r>
            <a:r>
              <a:rPr lang="en-US" altLang="zh-CN" dirty="0"/>
              <a:t>. </a:t>
            </a:r>
          </a:p>
          <a:p>
            <a:r>
              <a:rPr lang="en-US" altLang="zh-CN" dirty="0"/>
              <a:t>But the “exceed-average” phenomenon is something new, which deserves a rigorous proof. </a:t>
            </a:r>
          </a:p>
          <a:p>
            <a:endParaRPr lang="en-US" altLang="zh-CN"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14</a:t>
            </a:fld>
            <a:endParaRPr lang="en-US" altLang="zh-CN" dirty="0"/>
          </a:p>
        </p:txBody>
      </p:sp>
    </p:spTree>
    <p:extLst>
      <p:ext uri="{BB962C8B-B14F-4D97-AF65-F5344CB8AC3E}">
        <p14:creationId xmlns:p14="http://schemas.microsoft.com/office/powerpoint/2010/main" val="246558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provide the proof of {Theorem 2} in our conference paper. It states that for sufficiently small transmission power, the “exceed-average” phenomenon is correct. During the proof, we treat the autocorrelation function as a trace-class operator M. The finiteness of the trace implies the finiteness of the finite-time mutual information.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15</a:t>
            </a:fld>
            <a:endParaRPr lang="en-US" altLang="zh-CN" dirty="0"/>
          </a:p>
        </p:txBody>
      </p:sp>
    </p:spTree>
    <p:extLst>
      <p:ext uri="{BB962C8B-B14F-4D97-AF65-F5344CB8AC3E}">
        <p14:creationId xmlns:p14="http://schemas.microsoft.com/office/powerpoint/2010/main" val="126182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proof sketch is provided here, and the achievability and converse theorems about the finite-time mutual information are still open questions. A possible way is to resort to the PSWF established in  Slepian’s concentration problems.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16</a:t>
            </a:fld>
            <a:endParaRPr lang="en-US" altLang="zh-CN" dirty="0"/>
          </a:p>
        </p:txBody>
      </p:sp>
    </p:spTree>
    <p:extLst>
      <p:ext uri="{BB962C8B-B14F-4D97-AF65-F5344CB8AC3E}">
        <p14:creationId xmlns:p14="http://schemas.microsoft.com/office/powerpoint/2010/main" val="125851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use another couple of signal and noise autocorrelation functions to numerically evaluate the finite-time mutual information. The orthonormal bases are approximated by sampling over the time axis. We assume that as the number of samples tends to infinity, the mutual information on these samples would finally tend to the finite-time mutual information. In this different case, the “exceed-average” phenomenon occurs again. So we believe that it is a general property. </a:t>
            </a:r>
            <a:r>
              <a:rPr lang="en-US" altLang="zh-CN" b="1" dirty="0"/>
              <a:t>[click]</a:t>
            </a:r>
            <a:r>
              <a:rPr lang="en-US" altLang="zh-CN" dirty="0"/>
              <a:t> Future works are needed here.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17</a:t>
            </a:fld>
            <a:endParaRPr lang="en-US" altLang="zh-CN" dirty="0"/>
          </a:p>
        </p:txBody>
      </p:sp>
    </p:spTree>
    <p:extLst>
      <p:ext uri="{BB962C8B-B14F-4D97-AF65-F5344CB8AC3E}">
        <p14:creationId xmlns:p14="http://schemas.microsoft.com/office/powerpoint/2010/main" val="419965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a:solidFill>
                  <a:srgbClr val="232323"/>
                </a:solidFill>
                <a:latin typeface="Times New Roman" pitchFamily="18" charset="0"/>
                <a:ea typeface="黑体" pitchFamily="49" charset="-122"/>
                <a:cs typeface="Times New Roman" pitchFamily="18" charset="0"/>
              </a:rPr>
              <a:t>Here is the conclusion. Motivated by the observation that the Shannon-Hartley theorem deals with infinite time case, we start to wonder what is the finite-time mutual information between two processes. Following existing works, we use the KL expansion to decompose the processes into independent components. Using operator theory and some equation-solving techniques, we solve the eigen differential equations of a special case, and numerically evaluated the finite-time mutual information. From the numerical results we discovered the “exceed-average” phenomenon, and proved it by operator spectral theory. </a:t>
            </a:r>
            <a:r>
              <a:rPr lang="en-US" altLang="zh-CN" sz="1200" b="1" dirty="0">
                <a:solidFill>
                  <a:srgbClr val="232323"/>
                </a:solidFill>
                <a:latin typeface="Times New Roman" pitchFamily="18" charset="0"/>
                <a:ea typeface="黑体" pitchFamily="49" charset="-122"/>
                <a:cs typeface="Times New Roman" pitchFamily="18" charset="0"/>
              </a:rPr>
              <a:t>[click]</a:t>
            </a:r>
            <a:r>
              <a:rPr lang="en-US" altLang="zh-CN" sz="1200" b="0" dirty="0">
                <a:solidFill>
                  <a:srgbClr val="232323"/>
                </a:solidFill>
                <a:latin typeface="Times New Roman" pitchFamily="18" charset="0"/>
                <a:ea typeface="黑体" pitchFamily="49" charset="-122"/>
                <a:cs typeface="Times New Roman" pitchFamily="18" charset="0"/>
              </a:rPr>
              <a:t> The finite-time mutual information maybe useful when analyzing the information-theoretic performance of consecutive finite-time OFDM blocks.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b="0" dirty="0">
              <a:solidFill>
                <a:srgbClr val="232323"/>
              </a:solidFill>
              <a:latin typeface="Times New Roman" pitchFamily="18" charset="0"/>
              <a:ea typeface="黑体" pitchFamily="49" charset="-122"/>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b="0" dirty="0">
              <a:solidFill>
                <a:srgbClr val="232323"/>
              </a:solidFill>
              <a:latin typeface="Times New Roman" pitchFamily="18" charset="0"/>
              <a:ea typeface="黑体" pitchFamily="49" charset="-122"/>
              <a:cs typeface="Times New Roman" pitchFamily="18" charset="0"/>
            </a:endParaRPr>
          </a:p>
          <a:p>
            <a:endParaRPr lang="en-US" altLang="zh-CN"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18</a:t>
            </a:fld>
            <a:endParaRPr lang="en-US" altLang="zh-CN" dirty="0"/>
          </a:p>
        </p:txBody>
      </p:sp>
    </p:spTree>
    <p:extLst>
      <p:ext uri="{BB962C8B-B14F-4D97-AF65-F5344CB8AC3E}">
        <p14:creationId xmlns:p14="http://schemas.microsoft.com/office/powerpoint/2010/main" val="150657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our references.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19</a:t>
            </a:fld>
            <a:endParaRPr lang="en-US" altLang="zh-CN" dirty="0"/>
          </a:p>
        </p:txBody>
      </p:sp>
    </p:spTree>
    <p:extLst>
      <p:ext uri="{BB962C8B-B14F-4D97-AF65-F5344CB8AC3E}">
        <p14:creationId xmlns:p14="http://schemas.microsoft.com/office/powerpoint/2010/main" val="239815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rPr>
              <a:t>We start with the introduction part. </a:t>
            </a:r>
            <a:endParaRPr kumimoji="1" lang="zh-CN"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t>2</a:t>
            </a:fld>
            <a:endParaRPr lang="en-US" altLang="zh-CN"/>
          </a:p>
        </p:txBody>
      </p:sp>
    </p:spTree>
    <p:extLst>
      <p:ext uri="{BB962C8B-B14F-4D97-AF65-F5344CB8AC3E}">
        <p14:creationId xmlns:p14="http://schemas.microsoft.com/office/powerpoint/2010/main" val="661760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the end of this presentation. Thank you for your attention!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20</a:t>
            </a:fld>
            <a:endParaRPr lang="en-US" altLang="zh-CN" dirty="0"/>
          </a:p>
        </p:txBody>
      </p:sp>
    </p:spTree>
    <p:extLst>
      <p:ext uri="{BB962C8B-B14F-4D97-AF65-F5344CB8AC3E}">
        <p14:creationId xmlns:p14="http://schemas.microsoft.com/office/powerpoint/2010/main" val="326615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Shannon’s formula may be the most renowned formula in information theory. It states that for a continuous waveform channel bandlimited to W Hertz with the signal-to-noise ratio being γ, the highest possible information transmission rate is C=</a:t>
            </a:r>
            <a:r>
              <a:rPr lang="en-US" altLang="zh-CN" dirty="0" err="1"/>
              <a:t>Wlog</a:t>
            </a:r>
            <a:r>
              <a:rPr lang="en-US" altLang="zh-CN" dirty="0"/>
              <a:t>(1+γ) bits per second. In fact, this formula is the direct consequence of two results. First is the 2WT theorem </a:t>
            </a:r>
            <a:r>
              <a:rPr lang="en-US" altLang="zh-CN" b="1" dirty="0"/>
              <a:t>[click]</a:t>
            </a:r>
            <a:r>
              <a:rPr lang="en-US" altLang="zh-CN" dirty="0"/>
              <a:t>, and the second is the channel capacity of a single-symbol Gaussian channel </a:t>
            </a:r>
            <a:r>
              <a:rPr lang="en-US" altLang="zh-CN" b="1" dirty="0"/>
              <a:t>[click]. </a:t>
            </a:r>
            <a:r>
              <a:rPr lang="en-US" altLang="zh-CN" b="0" dirty="0"/>
              <a:t>The establishment </a:t>
            </a:r>
            <a:r>
              <a:rPr lang="en-US" altLang="zh-CN" dirty="0"/>
              <a:t>of the 2WT theorem is based on the so-called Slepian’s concentration problem, whose solution is the prolate spheroidal wave functions. Combined with Shannon’s random coding techniques, one can then prove the achievability and the converse of Shannon’s formula. However, note that in Slepian’s concentration problem, the degrees of freedom of a bandlimited channel is only studied in the asymptotic case where the observation time T-&gt;</a:t>
            </a:r>
            <a:r>
              <a:rPr lang="zh-CN" altLang="en-US" dirty="0"/>
              <a:t>∞ </a:t>
            </a:r>
            <a:r>
              <a:rPr lang="en-US" altLang="zh-CN" b="1" dirty="0"/>
              <a:t>[click]</a:t>
            </a:r>
            <a:r>
              <a:rPr lang="en-US" altLang="zh-CN" dirty="0"/>
              <a:t>. In fact, this infinite observation time also ensures that the random coding techniques can work.  As a result, one may wonder what about the finite-time case when the observation time is finite?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3</a:t>
            </a:fld>
            <a:endParaRPr lang="en-US" altLang="zh-CN" dirty="0"/>
          </a:p>
        </p:txBody>
      </p:sp>
    </p:spTree>
    <p:extLst>
      <p:ext uri="{BB962C8B-B14F-4D97-AF65-F5344CB8AC3E}">
        <p14:creationId xmlns:p14="http://schemas.microsoft.com/office/powerpoint/2010/main" val="141849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In fact, there are two different understandings of the temporal finiteness. (1) The first understanding is to fix the channel sampling rate and impose restrictions on the number of observed channel outputs. Due to the finiteness of the codeword length, the probability of error cannot be made arbitrary close to zero. However, sampling</a:t>
                </a:r>
                <a:r>
                  <a:rPr lang="en-US" altLang="zh-CN" baseline="0" dirty="0"/>
                  <a:t> the received finite-time waveform will definitely lose some information. So we adopt the second understanding here. </a:t>
                </a:r>
                <a:r>
                  <a:rPr lang="en-US" altLang="zh-CN" dirty="0"/>
                  <a:t>(2) We abandon the idea of sampling and codeword length. We only restrict the observation time of a noisy stochastic process, and we try to evaluate how many bits we can obtain from that observation. And that can be interpreted as the mutual information between two stochastic processes in a finite-time window. The MI, or mutual information  </a:t>
                </a:r>
                <a14:m>
                  <m:oMath xmlns:m="http://schemas.openxmlformats.org/officeDocument/2006/math">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𝑰</m:t>
                    </m:r>
                    <m:d>
                      <m:dPr>
                        <m:ctrlP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𝑿</m:t>
                        </m:r>
                        <m:d>
                          <m:dPr>
                            <m:ctrlP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𝒀</m:t>
                        </m:r>
                        <m:d>
                          <m:dPr>
                            <m:ctrlP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e>
                    </m:d>
                  </m:oMath>
                </a14:m>
                <a:r>
                  <a:rPr lang="zh-CN" altLang="en-US" dirty="0"/>
                  <a:t> </a:t>
                </a:r>
                <a:r>
                  <a:rPr lang="en-US" altLang="zh-CN" dirty="0"/>
                  <a:t>is our research interest. We can ask questions about</a:t>
                </a:r>
                <a:r>
                  <a:rPr lang="en-US" altLang="zh-CN" baseline="0" dirty="0"/>
                  <a:t> the finiteness, the achievability, and so on of that MI quantity. </a:t>
                </a:r>
                <a:r>
                  <a:rPr lang="en-US" altLang="zh-CN" b="1" baseline="0" dirty="0"/>
                  <a:t>[click]</a:t>
                </a:r>
                <a:r>
                  <a:rPr lang="en-US" altLang="zh-CN" baseline="0" dirty="0"/>
                  <a:t> But the first step is to evaluate this MI between two SPs. </a:t>
                </a:r>
                <a:endParaRPr lang="zh-CN" altLang="en-US" dirty="0"/>
              </a:p>
            </p:txBody>
          </p:sp>
        </mc:Choice>
        <mc:Fallback xmlns="">
          <p:sp>
            <p:nvSpPr>
              <p:cNvPr id="3" name="备注占位符 2"/>
              <p:cNvSpPr>
                <a:spLocks noGrp="1"/>
              </p:cNvSpPr>
              <p:nvPr>
                <p:ph type="body" idx="1"/>
              </p:nvPr>
            </p:nvSpPr>
            <p:spPr/>
            <p:txBody>
              <a:bodyPr/>
              <a:lstStyle/>
              <a:p>
                <a:r>
                  <a:rPr lang="en-US" altLang="zh-CN" dirty="0"/>
                  <a:t>In fact, there are two different understandings of the temporal finiteness. (1) The first understanding is to fix the channel sampling rate and impose restrictions on the number of observed channel outputs. Due to the finiteness of the codeword length, the probability of error cannot be made arbitrary close to zero. However, sampling</a:t>
                </a:r>
                <a:r>
                  <a:rPr lang="en-US" altLang="zh-CN" baseline="0" dirty="0"/>
                  <a:t> the received finite-time waveform will definitely lose some information. So we adopt the second understanding here. </a:t>
                </a:r>
                <a:r>
                  <a:rPr lang="en-US" altLang="zh-CN" dirty="0"/>
                  <a:t>(2) We abandon the idea of sampling and codeword length. We only restrict the observation time of a noisy stochastic process, and we try to evaluate how many bits we can obtain from that observation. And that can be interpreted as the mutual information between two stochastic processes in a finite-time window. The MI, or mutual information  </a:t>
                </a:r>
                <a:r>
                  <a:rPr lang="en-US" altLang="zh-CN" sz="1200" b="1" i="0"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a:t>𝑰(𝑿(𝒕);𝒀(𝒕))</a:t>
                </a:r>
                <a:r>
                  <a:rPr lang="zh-CN" altLang="en-US" dirty="0"/>
                  <a:t> </a:t>
                </a:r>
                <a:r>
                  <a:rPr lang="en-US" altLang="zh-CN" dirty="0"/>
                  <a:t>is our research interest. We can ask questions about</a:t>
                </a:r>
                <a:r>
                  <a:rPr lang="en-US" altLang="zh-CN" baseline="0" dirty="0"/>
                  <a:t> the finiteness, the achievability, and so on of that MI quantity. </a:t>
                </a:r>
                <a:r>
                  <a:rPr lang="en-US" altLang="zh-CN" b="1" baseline="0" dirty="0"/>
                  <a:t>[click]</a:t>
                </a:r>
                <a:r>
                  <a:rPr lang="en-US" altLang="zh-CN" baseline="0" dirty="0"/>
                  <a:t> But the first step is to evaluate this MI between two SPs. </a:t>
                </a:r>
                <a:endParaRPr lang="zh-CN" altLang="en-US" dirty="0"/>
              </a:p>
            </p:txBody>
          </p:sp>
        </mc:Fallback>
      </mc:AlternateContent>
      <p:sp>
        <p:nvSpPr>
          <p:cNvPr id="4" name="灯片编号占位符 3"/>
          <p:cNvSpPr>
            <a:spLocks noGrp="1"/>
          </p:cNvSpPr>
          <p:nvPr>
            <p:ph type="sldNum" sz="quarter" idx="5"/>
          </p:nvPr>
        </p:nvSpPr>
        <p:spPr/>
        <p:txBody>
          <a:bodyPr/>
          <a:lstStyle/>
          <a:p>
            <a:fld id="{9043E2FA-6B8C-F44A-BD25-D85272975557}" type="slidenum">
              <a:rPr lang="zh-CN" altLang="en-US" smtClean="0"/>
              <a:t>4</a:t>
            </a:fld>
            <a:endParaRPr lang="en-US" altLang="zh-CN" dirty="0"/>
          </a:p>
        </p:txBody>
      </p:sp>
    </p:spTree>
    <p:extLst>
      <p:ext uri="{BB962C8B-B14F-4D97-AF65-F5344CB8AC3E}">
        <p14:creationId xmlns:p14="http://schemas.microsoft.com/office/powerpoint/2010/main" val="325784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rPr>
              <a:t>This is how we formulate this problem. </a:t>
            </a:r>
            <a:endParaRPr kumimoji="1" lang="zh-CN"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t>5</a:t>
            </a:fld>
            <a:endParaRPr lang="en-US" altLang="zh-CN"/>
          </a:p>
        </p:txBody>
      </p:sp>
    </p:spTree>
    <p:extLst>
      <p:ext uri="{BB962C8B-B14F-4D97-AF65-F5344CB8AC3E}">
        <p14:creationId xmlns:p14="http://schemas.microsoft.com/office/powerpoint/2010/main" val="161105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We consider an AWGN channel with noise power spectral density being n0/2.  We further assume that the transmitted process is a wide-sense-stationary Gaussian process </a:t>
                </a:r>
                <a14:m>
                  <m:oMath xmlns:m="http://schemas.openxmlformats.org/officeDocument/2006/math">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 with autocorrelation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𝑋</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𝜏</m:t>
                        </m:r>
                      </m:e>
                    </m:d>
                  </m:oMath>
                </a14:m>
                <a:r>
                  <a:rPr lang="en-US" altLang="zh-CN" dirty="0"/>
                  <a:t>. Our</a:t>
                </a:r>
                <a:r>
                  <a:rPr lang="en-US" altLang="zh-CN" baseline="0" dirty="0"/>
                  <a:t> goal is to evaluate the mutual information between X(t) and Y(t) on </a:t>
                </a:r>
                <a14:m>
                  <m:oMath xmlns:m="http://schemas.openxmlformats.org/officeDocument/2006/math">
                    <m:d>
                      <m:dPr>
                        <m:begChr m:val="["/>
                        <m:endChr m:val="]"/>
                        <m:ctrlP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2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2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r>
                          <a:rPr lang="en-US" altLang="zh-CN" sz="12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2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2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2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e>
                    </m:d>
                  </m:oMath>
                </a14:m>
                <a:r>
                  <a:rPr lang="en-US" altLang="zh-CN" dirty="0"/>
                  <a:t>. Note</a:t>
                </a:r>
                <a:r>
                  <a:rPr lang="en-US" altLang="zh-CN" baseline="0" dirty="0"/>
                  <a:t> that after observing Y(t) on the finite-time window, the posterior process X(t)|Y is immediately updated, and the MI is defined as the reduction of uncertainty </a:t>
                </a:r>
                <a:r>
                  <a:rPr lang="en-US" altLang="zh-CN" b="1" baseline="0" dirty="0"/>
                  <a:t>[click] </a:t>
                </a:r>
                <a:r>
                  <a:rPr lang="en-US" altLang="zh-CN" baseline="0" dirty="0"/>
                  <a:t>when obtaining this posterior process. </a:t>
                </a:r>
                <a:endParaRPr lang="zh-CN" altLang="en-US" dirty="0"/>
              </a:p>
            </p:txBody>
          </p:sp>
        </mc:Choice>
        <mc:Fallback xmlns="">
          <p:sp>
            <p:nvSpPr>
              <p:cNvPr id="3" name="备注占位符 2"/>
              <p:cNvSpPr>
                <a:spLocks noGrp="1"/>
              </p:cNvSpPr>
              <p:nvPr>
                <p:ph type="body" idx="1"/>
              </p:nvPr>
            </p:nvSpPr>
            <p:spPr/>
            <p:txBody>
              <a:bodyPr/>
              <a:lstStyle/>
              <a:p>
                <a:r>
                  <a:rPr lang="en-US" altLang="zh-CN" dirty="0"/>
                  <a:t>We consider an AWGN channel with noise power spectral density being n0/2.  We further assume that the transmitted process is a wide-sense-stationary Gaussian process </a:t>
                </a:r>
                <a:r>
                  <a:rPr lang="en-US" altLang="zh-CN" b="0" i="0">
                    <a:latin typeface="Cambria Math" panose="02040503050406030204" pitchFamily="18" charset="0"/>
                  </a:rPr>
                  <a:t>𝑋(𝑡)</a:t>
                </a:r>
                <a:r>
                  <a:rPr lang="en-US" altLang="zh-CN" dirty="0"/>
                  <a:t>, with autocorrelation </a:t>
                </a:r>
                <a:r>
                  <a:rPr lang="en-US" altLang="zh-CN" b="0" i="0">
                    <a:latin typeface="Cambria Math" panose="02040503050406030204" pitchFamily="18" charset="0"/>
                  </a:rPr>
                  <a:t>𝑅_𝑋 (𝜏)</a:t>
                </a:r>
                <a:r>
                  <a:rPr lang="en-US" altLang="zh-CN" dirty="0"/>
                  <a:t>. Our</a:t>
                </a:r>
                <a:r>
                  <a:rPr lang="en-US" altLang="zh-CN" baseline="0" dirty="0"/>
                  <a:t> goal is to evaluate the mutual information between X(t) and Y(t) on </a:t>
                </a:r>
                <a:r>
                  <a:rPr lang="en-US" altLang="zh-CN" sz="1200" b="1" i="0"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a:t>[−𝑻/𝟐,𝑻/𝟐]</a:t>
                </a:r>
                <a:r>
                  <a:rPr lang="en-US" altLang="zh-CN" dirty="0"/>
                  <a:t>. Note</a:t>
                </a:r>
                <a:r>
                  <a:rPr lang="en-US" altLang="zh-CN" baseline="0" dirty="0"/>
                  <a:t> that after observing Y(t) on the finite-time window, the posterior process X(t)|Y is immediately updated, and the MI is defined as the reduction of uncertainty </a:t>
                </a:r>
                <a:r>
                  <a:rPr lang="en-US" altLang="zh-CN" b="1" baseline="0" dirty="0"/>
                  <a:t>[click] </a:t>
                </a:r>
                <a:r>
                  <a:rPr lang="en-US" altLang="zh-CN" baseline="0" dirty="0"/>
                  <a:t>when obtaining this posterior process. </a:t>
                </a:r>
                <a:endParaRPr lang="zh-CN" altLang="en-US" dirty="0"/>
              </a:p>
            </p:txBody>
          </p:sp>
        </mc:Fallback>
      </mc:AlternateContent>
      <p:sp>
        <p:nvSpPr>
          <p:cNvPr id="4" name="灯片编号占位符 3"/>
          <p:cNvSpPr>
            <a:spLocks noGrp="1"/>
          </p:cNvSpPr>
          <p:nvPr>
            <p:ph type="sldNum" sz="quarter" idx="5"/>
          </p:nvPr>
        </p:nvSpPr>
        <p:spPr/>
        <p:txBody>
          <a:bodyPr/>
          <a:lstStyle/>
          <a:p>
            <a:fld id="{9043E2FA-6B8C-F44A-BD25-D85272975557}" type="slidenum">
              <a:rPr lang="zh-CN" altLang="en-US" smtClean="0"/>
              <a:t>6</a:t>
            </a:fld>
            <a:endParaRPr lang="en-US" altLang="zh-CN" dirty="0"/>
          </a:p>
        </p:txBody>
      </p:sp>
    </p:spTree>
    <p:extLst>
      <p:ext uri="{BB962C8B-B14F-4D97-AF65-F5344CB8AC3E}">
        <p14:creationId xmlns:p14="http://schemas.microsoft.com/office/powerpoint/2010/main" val="414829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analyze this MI problem on continuous-time Gaussian processes, we refer to reference [1] for basic mathematical tools.  The K-L expansion is suitable in this case, since it can decompose a process into a sequence of independent random variables and a set of orthonormal bases. </a:t>
            </a:r>
            <a:endParaRPr lang="zh-CN" altLang="en-US" dirty="0"/>
          </a:p>
        </p:txBody>
      </p:sp>
      <p:sp>
        <p:nvSpPr>
          <p:cNvPr id="4" name="灯片编号占位符 3"/>
          <p:cNvSpPr>
            <a:spLocks noGrp="1"/>
          </p:cNvSpPr>
          <p:nvPr>
            <p:ph type="sldNum" sz="quarter" idx="5"/>
          </p:nvPr>
        </p:nvSpPr>
        <p:spPr/>
        <p:txBody>
          <a:bodyPr/>
          <a:lstStyle/>
          <a:p>
            <a:fld id="{9043E2FA-6B8C-F44A-BD25-D85272975557}" type="slidenum">
              <a:rPr lang="zh-CN" altLang="en-US" smtClean="0"/>
              <a:t>7</a:t>
            </a:fld>
            <a:endParaRPr lang="en-US" altLang="zh-CN" dirty="0"/>
          </a:p>
        </p:txBody>
      </p:sp>
    </p:spTree>
    <p:extLst>
      <p:ext uri="{BB962C8B-B14F-4D97-AF65-F5344CB8AC3E}">
        <p14:creationId xmlns:p14="http://schemas.microsoft.com/office/powerpoint/2010/main" val="186395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This K-L expansion implies that we can convert the finite-time channel into an infinite number of independent Gaussian scalar sub-channels. Accordingly, the finite-time mutual information </a:t>
                </a:r>
                <a14:m>
                  <m:oMath xmlns:m="http://schemas.openxmlformats.org/officeDocument/2006/math">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e>
                    </m:d>
                  </m:oMath>
                </a14:m>
                <a:r>
                  <a:rPr lang="en-US" altLang="zh-CN" dirty="0"/>
                  <a:t> is given by the infinite sum of the capacities of all the sub-channels. Note that</a:t>
                </a:r>
                <a:r>
                  <a:rPr lang="en-US" altLang="zh-CN" baseline="0" dirty="0"/>
                  <a:t> the finite-time capacity is determined by the ratio of the eigenvalues and the noise power spectral density. </a:t>
                </a:r>
                <a:r>
                  <a:rPr lang="en-US" altLang="zh-CN" dirty="0"/>
                  <a:t>However,</a:t>
                </a:r>
                <a:r>
                  <a:rPr lang="en-US" altLang="zh-CN" baseline="0" dirty="0"/>
                  <a:t> this infinite series expression does not provide us with any insight about how the finite-time mutual information behaves. So we are going to provide an insightful special case. </a:t>
                </a:r>
                <a:endParaRPr lang="zh-CN" altLang="en-US" dirty="0"/>
              </a:p>
            </p:txBody>
          </p:sp>
        </mc:Choice>
        <mc:Fallback xmlns="">
          <p:sp>
            <p:nvSpPr>
              <p:cNvPr id="3" name="备注占位符 2"/>
              <p:cNvSpPr>
                <a:spLocks noGrp="1"/>
              </p:cNvSpPr>
              <p:nvPr>
                <p:ph type="body" idx="1"/>
              </p:nvPr>
            </p:nvSpPr>
            <p:spPr/>
            <p:txBody>
              <a:bodyPr/>
              <a:lstStyle/>
              <a:p>
                <a:r>
                  <a:rPr lang="en-US" altLang="zh-CN" dirty="0"/>
                  <a:t>This K-L expansion implies that we can convert the finite-time channel into an infinite number of independent Gaussian scalar sub-channels. Accordingly, the finite-time mutual information </a:t>
                </a:r>
                <a:r>
                  <a:rPr lang="en-US" altLang="zh-CN" b="0" i="0">
                    <a:latin typeface="Cambria Math" panose="02040503050406030204" pitchFamily="18" charset="0"/>
                  </a:rPr>
                  <a:t>𝐼(𝑇)</a:t>
                </a:r>
                <a:r>
                  <a:rPr lang="en-US" altLang="zh-CN" dirty="0"/>
                  <a:t> is given by the infinite sum of the capacities of all the sub-channels. Note that</a:t>
                </a:r>
                <a:r>
                  <a:rPr lang="en-US" altLang="zh-CN" baseline="0" dirty="0"/>
                  <a:t> the finite-time capacity is determined by the ratio of the eigenvalues and the noise power spectral density. </a:t>
                </a:r>
                <a:r>
                  <a:rPr lang="en-US" altLang="zh-CN" dirty="0"/>
                  <a:t>However,</a:t>
                </a:r>
                <a:r>
                  <a:rPr lang="en-US" altLang="zh-CN" baseline="0" dirty="0"/>
                  <a:t> this infinite series expression does not provide us with any insight about how the finite-time mutual information behaves. So we are going to provide an insightful special case. </a:t>
                </a:r>
                <a:endParaRPr lang="zh-CN" altLang="en-US" dirty="0"/>
              </a:p>
            </p:txBody>
          </p:sp>
        </mc:Fallback>
      </mc:AlternateContent>
      <p:sp>
        <p:nvSpPr>
          <p:cNvPr id="4" name="灯片编号占位符 3"/>
          <p:cNvSpPr>
            <a:spLocks noGrp="1"/>
          </p:cNvSpPr>
          <p:nvPr>
            <p:ph type="sldNum" sz="quarter" idx="5"/>
          </p:nvPr>
        </p:nvSpPr>
        <p:spPr/>
        <p:txBody>
          <a:bodyPr/>
          <a:lstStyle/>
          <a:p>
            <a:fld id="{9043E2FA-6B8C-F44A-BD25-D85272975557}" type="slidenum">
              <a:rPr lang="zh-CN" altLang="en-US" smtClean="0"/>
              <a:t>8</a:t>
            </a:fld>
            <a:endParaRPr lang="en-US" altLang="zh-CN" dirty="0"/>
          </a:p>
        </p:txBody>
      </p:sp>
    </p:spTree>
    <p:extLst>
      <p:ext uri="{BB962C8B-B14F-4D97-AF65-F5344CB8AC3E}">
        <p14:creationId xmlns:p14="http://schemas.microsoft.com/office/powerpoint/2010/main" val="202587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zh-CN" sz="1200" kern="1200" dirty="0">
              <a:solidFill>
                <a:schemeClr val="tx1"/>
              </a:solidFill>
              <a:effectLst/>
              <a:latin typeface="Times New Roman" panose="02020603050405020304"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9043E2FA-6B8C-F44A-BD25-D85272975557}" type="slidenum">
              <a:rPr lang="zh-CN" altLang="en-US" smtClean="0"/>
              <a:t>9</a:t>
            </a:fld>
            <a:endParaRPr lang="en-US" altLang="zh-CN"/>
          </a:p>
        </p:txBody>
      </p:sp>
    </p:spTree>
    <p:extLst>
      <p:ext uri="{BB962C8B-B14F-4D97-AF65-F5344CB8AC3E}">
        <p14:creationId xmlns:p14="http://schemas.microsoft.com/office/powerpoint/2010/main" val="147077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7086600" y="6561976"/>
            <a:ext cx="1905000" cy="3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buFont typeface="Arial" panose="020B0604020202020204" pitchFamily="34" charset="0"/>
              <a:buNone/>
            </a:pPr>
            <a:fld id="{5C7F4149-9A57-4248-B233-23949A4AAE77}" type="slidenum">
              <a:rPr lang="zh-CN" altLang="en-US" sz="1600" b="1" smtClean="0">
                <a:solidFill>
                  <a:srgbClr val="C00000"/>
                </a:solidFill>
                <a:latin typeface="Times New Roman" panose="02020603050405020304" pitchFamily="18" charset="0"/>
                <a:cs typeface="Times New Roman" panose="02020603050405020304" pitchFamily="18" charset="0"/>
              </a:rPr>
              <a:t>‹#›</a:t>
            </a:fld>
            <a:r>
              <a:rPr lang="en-US" altLang="zh-CN" sz="1600" b="1" dirty="0">
                <a:solidFill>
                  <a:srgbClr val="000000"/>
                </a:solidFill>
                <a:latin typeface="Times New Roman" panose="02020603050405020304" pitchFamily="18" charset="0"/>
                <a:cs typeface="Times New Roman" panose="02020603050405020304" pitchFamily="18" charset="0"/>
              </a:rPr>
              <a:t>/19</a:t>
            </a:r>
            <a:endParaRPr lang="en-US" altLang="zh-CN" sz="1400" b="0" dirty="0">
              <a:solidFill>
                <a:srgbClr val="000000"/>
              </a:solidFill>
              <a:latin typeface="Times New Roman" panose="02020603050405020304" pitchFamily="18" charset="0"/>
              <a:cs typeface="Times New Roman" panose="02020603050405020304" pitchFamily="18" charset="0"/>
            </a:endParaRPr>
          </a:p>
        </p:txBody>
      </p:sp>
      <p:sp>
        <p:nvSpPr>
          <p:cNvPr id="1032" name="Rectangle 3"/>
          <p:cNvSpPr>
            <a:spLocks noGrp="1" noChangeArrowheads="1"/>
          </p:cNvSpPr>
          <p:nvPr>
            <p:ph type="title"/>
          </p:nvPr>
        </p:nvSpPr>
        <p:spPr bwMode="auto">
          <a:xfrm>
            <a:off x="152400" y="2286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en-US" altLang="zh-CN"/>
              <a:t>Click to edit Master title styleb</a:t>
            </a:r>
          </a:p>
        </p:txBody>
      </p:sp>
      <p:sp>
        <p:nvSpPr>
          <p:cNvPr id="1033" name="Rectangle 4"/>
          <p:cNvSpPr>
            <a:spLocks noGrp="1" noChangeArrowheads="1"/>
          </p:cNvSpPr>
          <p:nvPr>
            <p:ph type="body" idx="1"/>
          </p:nvPr>
        </p:nvSpPr>
        <p:spPr bwMode="auto">
          <a:xfrm>
            <a:off x="152400" y="13716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1" name="矩形 10"/>
          <p:cNvSpPr/>
          <p:nvPr/>
        </p:nvSpPr>
        <p:spPr bwMode="auto">
          <a:xfrm>
            <a:off x="830" y="1054669"/>
            <a:ext cx="9143170" cy="50231"/>
          </a:xfrm>
          <a:prstGeom prst="rect">
            <a:avLst/>
          </a:prstGeom>
          <a:gradFill flip="none" rotWithShape="1">
            <a:gsLst>
              <a:gs pos="0">
                <a:srgbClr val="7030A0"/>
              </a:gs>
              <a:gs pos="74000">
                <a:schemeClr val="bg2">
                  <a:lumMod val="40000"/>
                  <a:lumOff val="60000"/>
                </a:schemeClr>
              </a:gs>
              <a:gs pos="100000">
                <a:srgbClr val="0070C0">
                  <a:tint val="23500"/>
                  <a:satMod val="16000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12" name="直接连接符 11"/>
          <p:cNvCxnSpPr/>
          <p:nvPr/>
        </p:nvCxnSpPr>
        <p:spPr bwMode="auto">
          <a:xfrm>
            <a:off x="-10054" y="6572250"/>
            <a:ext cx="915405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框 7">
            <a:extLst>
              <a:ext uri="{FF2B5EF4-FFF2-40B4-BE49-F238E27FC236}">
                <a16:creationId xmlns:a16="http://schemas.microsoft.com/office/drawing/2014/main" id="{22CB4277-793C-424E-AAFB-2ACBCC3DF6AE}"/>
              </a:ext>
            </a:extLst>
          </p:cNvPr>
          <p:cNvSpPr txBox="1"/>
          <p:nvPr userDrawn="1"/>
        </p:nvSpPr>
        <p:spPr>
          <a:xfrm>
            <a:off x="0" y="6523741"/>
            <a:ext cx="6887189" cy="334259"/>
          </a:xfrm>
          <a:prstGeom prst="rect">
            <a:avLst/>
          </a:prstGeom>
          <a:noFill/>
        </p:spPr>
        <p:txBody>
          <a:bodyPr wrap="square">
            <a:spAutoFit/>
          </a:bodyPr>
          <a:lstStyle/>
          <a:p>
            <a:pPr eaLnBrk="1" hangingPunct="1">
              <a:lnSpc>
                <a:spcPct val="150000"/>
              </a:lnSpc>
            </a:pPr>
            <a:r>
              <a:rPr lang="en-US" altLang="zh-CN" sz="1200" b="1"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IEEE ISIT 2022: On Finite-Time Mutual Information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charset="0"/>
        <a:buChar char="l"/>
        <a:defRPr kumimoji="1" sz="2800">
          <a:solidFill>
            <a:srgbClr val="000000"/>
          </a:solidFill>
          <a:latin typeface="+mn-lt"/>
          <a:ea typeface="宋体" panose="02010600030101010101" pitchFamily="2" charset="-122"/>
          <a:cs typeface="宋体" panose="02010600030101010101" pitchFamily="2" charset="-122"/>
        </a:defRPr>
      </a:lvl1pPr>
      <a:lvl2pPr marL="742950" indent="-285750" algn="l" rtl="0" eaLnBrk="0" fontAlgn="base" hangingPunct="0">
        <a:spcBef>
          <a:spcPct val="20000"/>
        </a:spcBef>
        <a:spcAft>
          <a:spcPct val="0"/>
        </a:spcAft>
        <a:buFont typeface="Wingdings" panose="05000000000000000000" charset="0"/>
        <a:buChar char="–"/>
        <a:defRPr kumimoji="1" sz="2400">
          <a:solidFill>
            <a:srgbClr val="000000"/>
          </a:solidFill>
          <a:latin typeface="+mn-lt"/>
          <a:ea typeface="宋体" panose="02010600030101010101" pitchFamily="2" charset="-122"/>
        </a:defRPr>
      </a:lvl2pPr>
      <a:lvl3pPr marL="1143000" indent="-228600" algn="l" rtl="0" eaLnBrk="0" fontAlgn="base" hangingPunct="0">
        <a:spcBef>
          <a:spcPct val="20000"/>
        </a:spcBef>
        <a:spcAft>
          <a:spcPct val="0"/>
        </a:spcAft>
        <a:buFont typeface="Wingdings" panose="05000000000000000000" charset="0"/>
        <a:buChar char="l"/>
        <a:defRPr kumimoji="1" sz="2000">
          <a:solidFill>
            <a:srgbClr val="000000"/>
          </a:solidFill>
          <a:latin typeface="+mn-lt"/>
          <a:ea typeface="宋体" panose="02010600030101010101" pitchFamily="2" charset="-122"/>
        </a:defRPr>
      </a:lvl3pPr>
      <a:lvl4pPr marL="1600200" indent="-228600" algn="l" rtl="0" eaLnBrk="0" fontAlgn="base" hangingPunct="0">
        <a:spcBef>
          <a:spcPct val="20000"/>
        </a:spcBef>
        <a:spcAft>
          <a:spcPct val="0"/>
        </a:spcAft>
        <a:buFont typeface="Wingdings" panose="05000000000000000000" charset="0"/>
        <a:buChar char="–"/>
        <a:defRPr kumimoji="1" sz="2000">
          <a:solidFill>
            <a:srgbClr val="000000"/>
          </a:solidFill>
          <a:latin typeface="+mn-lt"/>
          <a:ea typeface="宋体" panose="02010600030101010101" pitchFamily="2" charset="-122"/>
        </a:defRPr>
      </a:lvl4pPr>
      <a:lvl5pPr marL="2057400" indent="-228600" algn="l" rtl="0" eaLnBrk="0" fontAlgn="base" hangingPunct="0">
        <a:spcBef>
          <a:spcPct val="20000"/>
        </a:spcBef>
        <a:spcAft>
          <a:spcPct val="0"/>
        </a:spcAft>
        <a:buFont typeface="Wingdings" panose="05000000000000000000" charset="0"/>
        <a:buChar char="l"/>
        <a:defRPr kumimoji="1" sz="2000">
          <a:solidFill>
            <a:srgbClr val="000000"/>
          </a:solidFill>
          <a:latin typeface="+mn-lt"/>
          <a:ea typeface="宋体" panose="02010600030101010101" pitchFamily="2" charset="-122"/>
        </a:defRPr>
      </a:lvl5pPr>
      <a:lvl6pPr marL="25146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6.xml"/><Relationship Id="rId7" Type="http://schemas.openxmlformats.org/officeDocument/2006/relationships/image" Target="../media/image2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80.png"/><Relationship Id="rId5" Type="http://schemas.openxmlformats.org/officeDocument/2006/relationships/notesSlide" Target="../notesSlides/notesSlide10.xml"/><Relationship Id="rId10" Type="http://schemas.openxmlformats.org/officeDocument/2006/relationships/image" Target="../media/image32.png"/><Relationship Id="rId4" Type="http://schemas.openxmlformats.org/officeDocument/2006/relationships/slideLayout" Target="../slideLayouts/slideLayout1.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9.xml"/><Relationship Id="rId7" Type="http://schemas.openxmlformats.org/officeDocument/2006/relationships/image" Target="../media/image2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notesSlide" Target="../notesSlides/notesSlide11.xml"/><Relationship Id="rId10" Type="http://schemas.openxmlformats.org/officeDocument/2006/relationships/image" Target="../media/image35.png"/><Relationship Id="rId4" Type="http://schemas.openxmlformats.org/officeDocument/2006/relationships/slideLayout" Target="../slideLayouts/slideLayout1.xml"/><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39.png"/><Relationship Id="rId5" Type="http://schemas.openxmlformats.org/officeDocument/2006/relationships/image" Target="../media/image28.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image" Target="../media/image4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8.png"/><Relationship Id="rId5" Type="http://schemas.openxmlformats.org/officeDocument/2006/relationships/image" Target="../media/image4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4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4.png"/><Relationship Id="rId5" Type="http://schemas.openxmlformats.org/officeDocument/2006/relationships/image" Target="../media/image43.tmp"/><Relationship Id="rId4" Type="http://schemas.openxmlformats.org/officeDocument/2006/relationships/notesSlide" Target="../notesSlides/notesSlide15.xml"/><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0.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3.png"/><Relationship Id="rId5" Type="http://schemas.openxmlformats.org/officeDocument/2006/relationships/image" Target="../media/image49.emf"/><Relationship Id="rId4" Type="http://schemas.openxmlformats.org/officeDocument/2006/relationships/oleObject" Target="../embeddings/oleObject1.bin"/><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3.xml"/><Relationship Id="rId10"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8.png"/><Relationship Id="rId3" Type="http://schemas.openxmlformats.org/officeDocument/2006/relationships/notesSlide" Target="../notesSlides/notesSlide6.xml"/><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5.xml"/><Relationship Id="rId11" Type="http://schemas.openxmlformats.org/officeDocument/2006/relationships/image" Target="../media/image16.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37.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11" Type="http://schemas.openxmlformats.org/officeDocument/2006/relationships/image" Target="../media/image25.png"/><Relationship Id="rId5" Type="http://schemas.openxmlformats.org/officeDocument/2006/relationships/slideLayout" Target="../slideLayouts/slideLayout1.xml"/><Relationship Id="rId10" Type="http://schemas.openxmlformats.org/officeDocument/2006/relationships/image" Target="../media/image24.png"/><Relationship Id="rId4" Type="http://schemas.openxmlformats.org/officeDocument/2006/relationships/tags" Target="../tags/tag9.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2.xml"/><Relationship Id="rId7"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8.xml"/><Relationship Id="rId11" Type="http://schemas.openxmlformats.org/officeDocument/2006/relationships/image" Target="../media/image28.png"/><Relationship Id="rId5" Type="http://schemas.openxmlformats.org/officeDocument/2006/relationships/slideLayout" Target="../slideLayouts/slideLayout1.xml"/><Relationship Id="rId10" Type="http://schemas.openxmlformats.org/officeDocument/2006/relationships/image" Target="../media/image25.png"/><Relationship Id="rId4" Type="http://schemas.openxmlformats.org/officeDocument/2006/relationships/tags" Target="../tags/tag13.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descr="图片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1"/>
          </a:solidFill>
          <a:ln>
            <a:noFill/>
          </a:ln>
        </p:spPr>
      </p:pic>
      <p:sp>
        <p:nvSpPr>
          <p:cNvPr id="3" name="矩形 2"/>
          <p:cNvSpPr/>
          <p:nvPr/>
        </p:nvSpPr>
        <p:spPr bwMode="auto">
          <a:xfrm>
            <a:off x="0" y="-3143"/>
            <a:ext cx="9144000" cy="10675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Times" panose="02020603050405020304" pitchFamily="18" charset="0"/>
              <a:ea typeface="宋体" panose="02010600030101010101" pitchFamily="2" charset="-122"/>
              <a:cs typeface="Times" panose="02020603050405020304" pitchFamily="18" charset="0"/>
            </a:endParaRPr>
          </a:p>
        </p:txBody>
      </p:sp>
      <p:sp>
        <p:nvSpPr>
          <p:cNvPr id="9" name="矩形 8"/>
          <p:cNvSpPr/>
          <p:nvPr/>
        </p:nvSpPr>
        <p:spPr bwMode="auto">
          <a:xfrm>
            <a:off x="0" y="1092768"/>
            <a:ext cx="9144000" cy="5178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Times" panose="02020603050405020304" pitchFamily="18" charset="0"/>
              <a:ea typeface="宋体" panose="02010600030101010101" pitchFamily="2" charset="-122"/>
              <a:cs typeface="Times" panose="02020603050405020304" pitchFamily="18" charset="0"/>
            </a:endParaRPr>
          </a:p>
        </p:txBody>
      </p:sp>
      <p:sp>
        <p:nvSpPr>
          <p:cNvPr id="10" name="Rectangle 3"/>
          <p:cNvSpPr txBox="1">
            <a:spLocks noChangeArrowheads="1"/>
          </p:cNvSpPr>
          <p:nvPr/>
        </p:nvSpPr>
        <p:spPr>
          <a:xfrm>
            <a:off x="1443189" y="2976705"/>
            <a:ext cx="6646027" cy="2716171"/>
          </a:xfrm>
          <a:prstGeom prst="rect">
            <a:avLst/>
          </a:prstGeom>
        </p:spPr>
        <p:txBody>
          <a:bodyPr anchor="b"/>
          <a:lstStyle>
            <a:lvl1pPr marL="342900" indent="-342900" algn="l" rtl="0" eaLnBrk="0" fontAlgn="base" hangingPunct="0">
              <a:spcBef>
                <a:spcPct val="20000"/>
              </a:spcBef>
              <a:spcAft>
                <a:spcPct val="0"/>
              </a:spcAft>
              <a:buFont typeface="Arial" panose="020B0604020202020204" pitchFamily="34" charset="0"/>
              <a:buChar char="•"/>
              <a:defRPr kumimoji="1" sz="2800">
                <a:solidFill>
                  <a:srgbClr val="000000"/>
                </a:solidFill>
                <a:latin typeface="+mn-lt"/>
                <a:ea typeface="宋体" panose="02010600030101010101" pitchFamily="2" charset="-122"/>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400">
                <a:solidFill>
                  <a:srgbClr val="000000"/>
                </a:solidFill>
                <a:latin typeface="+mn-lt"/>
                <a:ea typeface="宋体"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rgbClr val="000000"/>
                </a:solidFill>
                <a:latin typeface="+mn-lt"/>
                <a:ea typeface="宋体" panose="02010600030101010101" pitchFamily="2" charset="-122"/>
              </a:defRPr>
            </a:lvl5pPr>
            <a:lvl6pPr marL="25146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6pPr>
            <a:lvl7pPr marL="29718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7pPr>
            <a:lvl8pPr marL="34290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8pPr>
            <a:lvl9pPr marL="3886200" indent="-228600" algn="l" rtl="0" eaLnBrk="0" fontAlgn="base" hangingPunct="0">
              <a:spcBef>
                <a:spcPct val="20000"/>
              </a:spcBef>
              <a:spcAft>
                <a:spcPct val="0"/>
              </a:spcAft>
              <a:buFont typeface="Wingdings" panose="05000000000000000000" pitchFamily="2" charset="2"/>
              <a:buChar char="l"/>
              <a:defRPr>
                <a:solidFill>
                  <a:srgbClr val="000000"/>
                </a:solidFill>
                <a:latin typeface="+mn-lt"/>
              </a:defRPr>
            </a:lvl9pPr>
          </a:lstStyle>
          <a:p>
            <a:pPr marL="0" indent="0" algn="ctr" eaLnBrk="1" hangingPunct="1">
              <a:lnSpc>
                <a:spcPct val="150000"/>
              </a:lnSpc>
              <a:spcBef>
                <a:spcPts val="0"/>
              </a:spcBef>
              <a:buFont typeface="Wingdings" panose="05000000000000000000" pitchFamily="2" charset="2"/>
              <a:buNone/>
            </a:pPr>
            <a:r>
              <a:rPr lang="en-US" altLang="zh-CN" sz="2400" b="1" kern="0" dirty="0">
                <a:latin typeface="Times New Roman" panose="02020603050405020304" charset="0"/>
                <a:ea typeface="黑体" panose="02010609060101010101" pitchFamily="49" charset="-122"/>
                <a:cs typeface="Times New Roman" panose="02020603050405020304" charset="0"/>
              </a:rPr>
              <a:t>Jieao Zhu, </a:t>
            </a:r>
            <a:r>
              <a:rPr lang="en-US" altLang="zh-CN" sz="2400" b="1" kern="0" dirty="0" err="1">
                <a:latin typeface="Times New Roman" panose="02020603050405020304" charset="0"/>
                <a:ea typeface="黑体" panose="02010609060101010101" pitchFamily="49" charset="-122"/>
                <a:cs typeface="Times New Roman" panose="02020603050405020304" charset="0"/>
              </a:rPr>
              <a:t>Zijian</a:t>
            </a:r>
            <a:r>
              <a:rPr lang="en-US" altLang="zh-CN" sz="2400" b="1" kern="0" dirty="0">
                <a:latin typeface="Times New Roman" panose="02020603050405020304" charset="0"/>
                <a:ea typeface="黑体" panose="02010609060101010101" pitchFamily="49" charset="-122"/>
                <a:cs typeface="Times New Roman" panose="02020603050405020304" charset="0"/>
              </a:rPr>
              <a:t> Zhang, </a:t>
            </a:r>
            <a:r>
              <a:rPr lang="en-US" altLang="zh-CN" sz="2400" b="1" kern="0" dirty="0" err="1">
                <a:latin typeface="Times New Roman" panose="02020603050405020304" charset="0"/>
                <a:ea typeface="黑体" panose="02010609060101010101" pitchFamily="49" charset="-122"/>
                <a:cs typeface="Times New Roman" panose="02020603050405020304" charset="0"/>
              </a:rPr>
              <a:t>Zhongzhichao</a:t>
            </a:r>
            <a:r>
              <a:rPr lang="en-US" altLang="zh-CN" sz="2400" b="1" kern="0" dirty="0">
                <a:latin typeface="Times New Roman" panose="02020603050405020304" charset="0"/>
                <a:ea typeface="黑体" panose="02010609060101010101" pitchFamily="49" charset="-122"/>
                <a:cs typeface="Times New Roman" panose="02020603050405020304" charset="0"/>
              </a:rPr>
              <a:t> Wan, and </a:t>
            </a:r>
            <a:r>
              <a:rPr lang="en-US" altLang="zh-CN" sz="2400" b="1" kern="0" dirty="0" err="1">
                <a:latin typeface="Times New Roman" panose="02020603050405020304" charset="0"/>
                <a:ea typeface="黑体" panose="02010609060101010101" pitchFamily="49" charset="-122"/>
                <a:cs typeface="Times New Roman" panose="02020603050405020304" charset="0"/>
              </a:rPr>
              <a:t>Linglong</a:t>
            </a:r>
            <a:r>
              <a:rPr lang="en-US" altLang="zh-CN" sz="2400" b="1" kern="0" dirty="0">
                <a:latin typeface="Times New Roman" panose="02020603050405020304" charset="0"/>
                <a:ea typeface="黑体" panose="02010609060101010101" pitchFamily="49" charset="-122"/>
                <a:cs typeface="Times New Roman" panose="02020603050405020304" charset="0"/>
              </a:rPr>
              <a:t> Dai</a:t>
            </a:r>
          </a:p>
          <a:p>
            <a:pPr marL="0" indent="0" algn="ctr" eaLnBrk="1" hangingPunct="1">
              <a:lnSpc>
                <a:spcPct val="150000"/>
              </a:lnSpc>
              <a:spcBef>
                <a:spcPts val="0"/>
              </a:spcBef>
              <a:buFont typeface="Wingdings" panose="05000000000000000000" pitchFamily="2" charset="2"/>
              <a:buNone/>
            </a:pPr>
            <a:r>
              <a:rPr lang="en-US" altLang="zh-CN" sz="2400" b="1" i="1" kern="0" dirty="0">
                <a:latin typeface="Times New Roman" panose="02020603050405020304" charset="0"/>
                <a:ea typeface="黑体" panose="02010609060101010101" pitchFamily="49" charset="-122"/>
                <a:cs typeface="Times New Roman" panose="02020603050405020304" charset="0"/>
              </a:rPr>
              <a:t>Dept. EE, Tsinghua University, Beijing, China</a:t>
            </a:r>
          </a:p>
          <a:p>
            <a:pPr marL="0" indent="0" algn="ctr" eaLnBrk="1" hangingPunct="1">
              <a:lnSpc>
                <a:spcPct val="150000"/>
              </a:lnSpc>
              <a:spcBef>
                <a:spcPts val="0"/>
              </a:spcBef>
              <a:buFont typeface="Wingdings" panose="05000000000000000000" pitchFamily="2" charset="2"/>
              <a:buNone/>
            </a:pPr>
            <a:r>
              <a:rPr lang="en-US" altLang="zh-CN" sz="2400" b="1" kern="0" dirty="0">
                <a:latin typeface="Times New Roman" panose="02020603050405020304" charset="0"/>
                <a:ea typeface="黑体" panose="02010609060101010101" pitchFamily="49" charset="-122"/>
                <a:cs typeface="Times New Roman" panose="02020603050405020304" charset="0"/>
              </a:rPr>
              <a:t>2022.6.26</a:t>
            </a:r>
            <a:endParaRPr lang="en-US" altLang="zh-CN" sz="2400" b="1" kern="0" dirty="0">
              <a:latin typeface="Times New Roman" panose="02020603050405020304" charset="0"/>
              <a:ea typeface="Tahoma" panose="020B0604030504040204" pitchFamily="34" charset="0"/>
              <a:cs typeface="Times New Roman" panose="02020603050405020304" charset="0"/>
            </a:endParaRPr>
          </a:p>
        </p:txBody>
      </p:sp>
      <p:sp>
        <p:nvSpPr>
          <p:cNvPr id="14" name="Rectangle 2"/>
          <p:cNvSpPr txBox="1">
            <a:spLocks noChangeArrowheads="1"/>
          </p:cNvSpPr>
          <p:nvPr/>
        </p:nvSpPr>
        <p:spPr>
          <a:xfrm>
            <a:off x="-233275" y="1329835"/>
            <a:ext cx="9610549" cy="1991345"/>
          </a:xfrm>
          <a:prstGeom prst="rect">
            <a:avLst/>
          </a:prstGeom>
          <a:noFill/>
        </p:spPr>
        <p:txBody>
          <a:bodyPr anchor="ctr"/>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algn="ctr" eaLnBrk="1" hangingPunct="1">
              <a:lnSpc>
                <a:spcPct val="150000"/>
              </a:lnSpc>
            </a:pPr>
            <a:r>
              <a:rPr lang="en-US" altLang="zh-CN" sz="4000" kern="0" dirty="0">
                <a:solidFill>
                  <a:srgbClr val="C00000"/>
                </a:solidFill>
                <a:effectLst>
                  <a:outerShdw blurRad="38100" dist="38100" dir="2700000" algn="tl">
                    <a:srgbClr val="000000">
                      <a:alpha val="43137"/>
                    </a:srgbClr>
                  </a:outerShdw>
                </a:effectLst>
                <a:latin typeface="Times New Roman" panose="02020603050405020304" charset="0"/>
                <a:ea typeface="黑体" panose="02010609060101010101" pitchFamily="49" charset="-122"/>
                <a:cs typeface="Times New Roman" panose="02020603050405020304" charset="0"/>
              </a:rPr>
              <a:t>On Finite-Time Mutual Information</a:t>
            </a:r>
            <a:r>
              <a:rPr lang="en-US" altLang="zh-CN" kern="0" dirty="0">
                <a:solidFill>
                  <a:srgbClr val="C00000"/>
                </a:solidFill>
                <a:effectLst>
                  <a:outerShdw blurRad="38100" dist="38100" dir="2700000" algn="tl">
                    <a:srgbClr val="000000">
                      <a:alpha val="43137"/>
                    </a:srgbClr>
                  </a:outerShdw>
                </a:effectLst>
                <a:latin typeface="Times New Roman" panose="02020603050405020304" charset="0"/>
                <a:ea typeface="黑体" panose="02010609060101010101" pitchFamily="49" charset="-122"/>
                <a:cs typeface="Times New Roman" panose="02020603050405020304" charset="0"/>
              </a:rPr>
              <a:t>        </a:t>
            </a:r>
            <a:endParaRPr lang="en-US" altLang="zh-CN" sz="6600" kern="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charset="0"/>
            </a:endParaRPr>
          </a:p>
        </p:txBody>
      </p:sp>
      <p:pic>
        <p:nvPicPr>
          <p:cNvPr id="11" name="Picture 2" descr="https://ss3.bdstatic.com/70cFv8Sh_Q1YnxGkpoWK1HF6hhy/it/u=2789120203,137725474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050" y="57847"/>
            <a:ext cx="995722" cy="94557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81E9DB8-2114-4C01-BC99-203D080F6827}"/>
              </a:ext>
            </a:extLst>
          </p:cNvPr>
          <p:cNvSpPr txBox="1"/>
          <p:nvPr/>
        </p:nvSpPr>
        <p:spPr>
          <a:xfrm>
            <a:off x="2544735" y="265420"/>
            <a:ext cx="3903407" cy="584775"/>
          </a:xfrm>
          <a:prstGeom prst="rect">
            <a:avLst/>
          </a:prstGeom>
          <a:noFill/>
        </p:spPr>
        <p:txBody>
          <a:bodyPr wrap="square" rtlCol="0">
            <a:spAutoFit/>
          </a:bodyPr>
          <a:lstStyle/>
          <a:p>
            <a:pPr algn="ctr"/>
            <a:r>
              <a:rPr lang="en-US" altLang="zh-CN" sz="3200"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IEEE ISIT 2022</a:t>
            </a:r>
            <a:endParaRPr lang="zh-CN" altLang="en-US" sz="3200"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12E3B602-7AE1-4E37-97DB-C4EB106E17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89216" y="38082"/>
            <a:ext cx="1004613" cy="10046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3489"/>
    </mc:Choice>
    <mc:Fallback xmlns="">
      <p:transition advTm="13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700106-A01C-47A0-BE56-4C0731B3874A}"/>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An Insightful Special Case</a:t>
            </a:r>
          </a:p>
        </p:txBody>
      </p:sp>
      <mc:AlternateContent xmlns:mc="http://schemas.openxmlformats.org/markup-compatibility/2006" xmlns:a14="http://schemas.microsoft.com/office/drawing/2010/main">
        <mc:Choice Requires="a14">
          <p:sp>
            <p:nvSpPr>
              <p:cNvPr id="3" name="TextBox 4 1">
                <a:extLst>
                  <a:ext uri="{FF2B5EF4-FFF2-40B4-BE49-F238E27FC236}">
                    <a16:creationId xmlns:a16="http://schemas.microsoft.com/office/drawing/2014/main" id="{5BC06B21-216F-46FB-BBB0-5536F3135631}"/>
                  </a:ext>
                </a:extLst>
              </p:cNvPr>
              <p:cNvSpPr txBox="1"/>
              <p:nvPr/>
            </p:nvSpPr>
            <p:spPr>
              <a:xfrm>
                <a:off x="91440" y="1203763"/>
                <a:ext cx="9144000" cy="1974514"/>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Assumptions of the Special Case </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Input distribution: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Typical output autocorrelation when passing a white process through a first-order </a:t>
                </a:r>
                <a:r>
                  <a:rPr lang="en-US" altLang="zh-CN" sz="2000" b="1" dirty="0">
                    <a:solidFill>
                      <a:srgbClr val="C00000"/>
                    </a:solidFill>
                    <a:latin typeface="Times New Roman" pitchFamily="18" charset="0"/>
                    <a:ea typeface="黑体" pitchFamily="49" charset="-122"/>
                    <a:cs typeface="Times New Roman" pitchFamily="18" charset="0"/>
                  </a:rPr>
                  <a:t>RC filter</a:t>
                </a: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3" name="TextBox 4 1">
                <a:extLst>
                  <a:ext uri="{FF2B5EF4-FFF2-40B4-BE49-F238E27FC236}">
                    <a16:creationId xmlns:a16="http://schemas.microsoft.com/office/drawing/2014/main" id="{5BC06B21-216F-46FB-BBB0-5536F3135631}"/>
                  </a:ext>
                </a:extLst>
              </p:cNvPr>
              <p:cNvSpPr txBox="1">
                <a:spLocks noRot="1" noChangeAspect="1" noMove="1" noResize="1" noEditPoints="1" noAdjustHandles="1" noChangeArrowheads="1" noChangeShapeType="1" noTextEdit="1"/>
              </p:cNvSpPr>
              <p:nvPr/>
            </p:nvSpPr>
            <p:spPr>
              <a:xfrm>
                <a:off x="91440" y="1203763"/>
                <a:ext cx="9144000" cy="1974514"/>
              </a:xfrm>
              <a:prstGeom prst="rect">
                <a:avLst/>
              </a:prstGeom>
              <a:blipFill>
                <a:blip r:embed="rId6"/>
                <a:stretch>
                  <a:fillRect l="-867" t="-246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1BB94E9-9FC0-469E-9059-A8A0EA4ECBAD}"/>
              </a:ext>
            </a:extLst>
          </p:cNvPr>
          <p:cNvPicPr>
            <a:picLocks noChangeAspect="1"/>
          </p:cNvPicPr>
          <p:nvPr>
            <p:custDataLst>
              <p:tags r:id="rId1"/>
            </p:custDataLst>
          </p:nvPr>
        </p:nvPicPr>
        <p:blipFill>
          <a:blip r:embed="rId7"/>
          <a:stretch>
            <a:fillRect/>
          </a:stretch>
        </p:blipFill>
        <p:spPr>
          <a:xfrm>
            <a:off x="2660262" y="3132821"/>
            <a:ext cx="5881905" cy="688762"/>
          </a:xfrm>
          <a:prstGeom prst="rect">
            <a:avLst/>
          </a:prstGeom>
        </p:spPr>
      </p:pic>
      <p:sp>
        <p:nvSpPr>
          <p:cNvPr id="6" name="文本框 5">
            <a:extLst>
              <a:ext uri="{FF2B5EF4-FFF2-40B4-BE49-F238E27FC236}">
                <a16:creationId xmlns:a16="http://schemas.microsoft.com/office/drawing/2014/main" id="{DF921B11-75CA-4717-A62B-BAFE5584F6A8}"/>
              </a:ext>
            </a:extLst>
          </p:cNvPr>
          <p:cNvSpPr txBox="1"/>
          <p:nvPr/>
        </p:nvSpPr>
        <p:spPr>
          <a:xfrm>
            <a:off x="17628" y="3162830"/>
            <a:ext cx="2716447" cy="707886"/>
          </a:xfrm>
          <a:prstGeom prst="rect">
            <a:avLst/>
          </a:prstGeom>
          <a:noFill/>
        </p:spPr>
        <p:txBody>
          <a:bodyPr wrap="square" rtlCol="0">
            <a:spAutoFit/>
          </a:bodyPr>
          <a:lstStyle/>
          <a:p>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(1) Equation of the </a:t>
            </a:r>
          </a:p>
          <a:p>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eigen problem</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053B7470-C782-43F4-A76D-7BD58EB59FF7}"/>
              </a:ext>
            </a:extLst>
          </p:cNvPr>
          <p:cNvSpPr txBox="1"/>
          <p:nvPr/>
        </p:nvSpPr>
        <p:spPr>
          <a:xfrm>
            <a:off x="0" y="4451247"/>
            <a:ext cx="2599991" cy="707886"/>
          </a:xfrm>
          <a:prstGeom prst="rect">
            <a:avLst/>
          </a:prstGeom>
          <a:noFill/>
        </p:spPr>
        <p:txBody>
          <a:bodyPr wrap="square" rtlCol="0">
            <a:spAutoFit/>
          </a:bodyPr>
          <a:lstStyle/>
          <a:p>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(2) The equivalent differential equation</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a:extLst>
              <a:ext uri="{FF2B5EF4-FFF2-40B4-BE49-F238E27FC236}">
                <a16:creationId xmlns:a16="http://schemas.microsoft.com/office/drawing/2014/main" id="{D58081AF-3D2F-472E-97D6-313BBC32F452}"/>
              </a:ext>
            </a:extLst>
          </p:cNvPr>
          <p:cNvPicPr>
            <a:picLocks noChangeAspect="1"/>
          </p:cNvPicPr>
          <p:nvPr>
            <p:custDataLst>
              <p:tags r:id="rId2"/>
            </p:custDataLst>
          </p:nvPr>
        </p:nvPicPr>
        <p:blipFill>
          <a:blip r:embed="rId8"/>
          <a:stretch>
            <a:fillRect/>
          </a:stretch>
        </p:blipFill>
        <p:spPr>
          <a:xfrm>
            <a:off x="3607170" y="4282523"/>
            <a:ext cx="4668012" cy="876610"/>
          </a:xfrm>
          <a:prstGeom prst="rect">
            <a:avLst/>
          </a:prstGeom>
        </p:spPr>
      </p:pic>
      <p:sp>
        <p:nvSpPr>
          <p:cNvPr id="10" name="文本框 9">
            <a:extLst>
              <a:ext uri="{FF2B5EF4-FFF2-40B4-BE49-F238E27FC236}">
                <a16:creationId xmlns:a16="http://schemas.microsoft.com/office/drawing/2014/main" id="{DAEC5B86-BC3E-4893-BE3A-0B74AD3E6AE5}"/>
              </a:ext>
            </a:extLst>
          </p:cNvPr>
          <p:cNvSpPr txBox="1"/>
          <p:nvPr/>
        </p:nvSpPr>
        <p:spPr>
          <a:xfrm>
            <a:off x="17628" y="5487549"/>
            <a:ext cx="2599991" cy="1015663"/>
          </a:xfrm>
          <a:prstGeom prst="rect">
            <a:avLst/>
          </a:prstGeom>
          <a:noFill/>
        </p:spPr>
        <p:txBody>
          <a:bodyPr wrap="square" rtlCol="0">
            <a:spAutoFit/>
          </a:bodyPr>
          <a:lstStyle/>
          <a:p>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(3) The resonant frequencies and the eigenvalues</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圆角 10">
            <a:extLst>
              <a:ext uri="{FF2B5EF4-FFF2-40B4-BE49-F238E27FC236}">
                <a16:creationId xmlns:a16="http://schemas.microsoft.com/office/drawing/2014/main" id="{317D10B8-E119-43BE-AA80-F9F26A9807D4}"/>
              </a:ext>
            </a:extLst>
          </p:cNvPr>
          <p:cNvSpPr/>
          <p:nvPr/>
        </p:nvSpPr>
        <p:spPr bwMode="auto">
          <a:xfrm>
            <a:off x="4698352" y="4251734"/>
            <a:ext cx="1392767" cy="307784"/>
          </a:xfrm>
          <a:prstGeom prst="roundRect">
            <a:avLst/>
          </a:prstGeom>
          <a:noFill/>
          <a:ln w="28575" cap="flat" cmpd="sng" algn="ctr">
            <a:solidFill>
              <a:srgbClr val="C0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9866115-4BE3-46C6-8731-294FB98DE64F}"/>
                  </a:ext>
                </a:extLst>
              </p:cNvPr>
              <p:cNvSpPr txBox="1"/>
              <p:nvPr/>
            </p:nvSpPr>
            <p:spPr>
              <a:xfrm>
                <a:off x="5394736" y="3777067"/>
                <a:ext cx="556238" cy="412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0" i="1" smtClean="0">
                              <a:solidFill>
                                <a:srgbClr val="C00000"/>
                              </a:solidFill>
                              <a:latin typeface="Cambria Math" panose="02040503050406030204" pitchFamily="18" charset="0"/>
                            </a:rPr>
                          </m:ctrlPr>
                        </m:sSubSupPr>
                        <m:e>
                          <m:r>
                            <a:rPr lang="en-US" altLang="zh-CN" sz="2000" b="0" i="1" smtClean="0">
                              <a:solidFill>
                                <a:srgbClr val="C00000"/>
                              </a:solidFill>
                              <a:latin typeface="Cambria Math" panose="02040503050406030204" pitchFamily="18" charset="0"/>
                            </a:rPr>
                            <m:t>𝜔</m:t>
                          </m:r>
                        </m:e>
                        <m:sub>
                          <m:r>
                            <a:rPr lang="en-US" altLang="zh-CN" sz="2000" b="0" i="1" smtClean="0">
                              <a:solidFill>
                                <a:srgbClr val="C00000"/>
                              </a:solidFill>
                              <a:latin typeface="Cambria Math" panose="02040503050406030204" pitchFamily="18" charset="0"/>
                            </a:rPr>
                            <m:t>𝑘</m:t>
                          </m:r>
                        </m:sub>
                        <m:sup>
                          <m:r>
                            <a:rPr lang="en-US" altLang="zh-CN" sz="2000" b="0" i="1" smtClean="0">
                              <a:solidFill>
                                <a:srgbClr val="C00000"/>
                              </a:solidFill>
                              <a:latin typeface="Cambria Math" panose="02040503050406030204" pitchFamily="18" charset="0"/>
                            </a:rPr>
                            <m:t>2</m:t>
                          </m:r>
                        </m:sup>
                      </m:sSubSup>
                    </m:oMath>
                  </m:oMathPara>
                </a14:m>
                <a:endParaRPr lang="zh-CN" altLang="en-US" sz="2000" dirty="0">
                  <a:solidFill>
                    <a:srgbClr val="C00000"/>
                  </a:solidFill>
                </a:endParaRPr>
              </a:p>
            </p:txBody>
          </p:sp>
        </mc:Choice>
        <mc:Fallback xmlns="">
          <p:sp>
            <p:nvSpPr>
              <p:cNvPr id="12" name="文本框 11">
                <a:extLst>
                  <a:ext uri="{FF2B5EF4-FFF2-40B4-BE49-F238E27FC236}">
                    <a16:creationId xmlns:a16="http://schemas.microsoft.com/office/drawing/2014/main" id="{49866115-4BE3-46C6-8731-294FB98DE64F}"/>
                  </a:ext>
                </a:extLst>
              </p:cNvPr>
              <p:cNvSpPr txBox="1">
                <a:spLocks noRot="1" noChangeAspect="1" noMove="1" noResize="1" noEditPoints="1" noAdjustHandles="1" noChangeArrowheads="1" noChangeShapeType="1" noTextEdit="1"/>
              </p:cNvSpPr>
              <p:nvPr/>
            </p:nvSpPr>
            <p:spPr>
              <a:xfrm>
                <a:off x="5394736" y="3777067"/>
                <a:ext cx="556238" cy="412292"/>
              </a:xfrm>
              <a:prstGeom prst="rect">
                <a:avLst/>
              </a:prstGeom>
              <a:blipFill>
                <a:blip r:embed="rId9"/>
                <a:stretch>
                  <a:fillRect b="-4478"/>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814B1D52-6815-478E-BEA3-817A34418B1A}"/>
              </a:ext>
            </a:extLst>
          </p:cNvPr>
          <p:cNvPicPr>
            <a:picLocks noChangeAspect="1"/>
          </p:cNvPicPr>
          <p:nvPr>
            <p:custDataLst>
              <p:tags r:id="rId3"/>
            </p:custDataLst>
          </p:nvPr>
        </p:nvPicPr>
        <p:blipFill>
          <a:blip r:embed="rId10"/>
          <a:stretch>
            <a:fillRect/>
          </a:stretch>
        </p:blipFill>
        <p:spPr>
          <a:xfrm>
            <a:off x="3607169" y="5455110"/>
            <a:ext cx="3408789" cy="1048102"/>
          </a:xfrm>
          <a:prstGeom prst="rect">
            <a:avLst/>
          </a:prstGeom>
        </p:spPr>
      </p:pic>
      <p:sp>
        <p:nvSpPr>
          <p:cNvPr id="24" name="矩形: 圆角 23">
            <a:extLst>
              <a:ext uri="{FF2B5EF4-FFF2-40B4-BE49-F238E27FC236}">
                <a16:creationId xmlns:a16="http://schemas.microsoft.com/office/drawing/2014/main" id="{B18312EC-808C-4A12-A47E-6E75AA78BD27}"/>
              </a:ext>
            </a:extLst>
          </p:cNvPr>
          <p:cNvSpPr/>
          <p:nvPr/>
        </p:nvSpPr>
        <p:spPr bwMode="auto">
          <a:xfrm>
            <a:off x="4424256" y="5671377"/>
            <a:ext cx="1158009" cy="466030"/>
          </a:xfrm>
          <a:prstGeom prst="roundRect">
            <a:avLst/>
          </a:prstGeom>
          <a:noFill/>
          <a:ln w="28575" cap="flat" cmpd="sng" algn="ctr">
            <a:solidFill>
              <a:srgbClr val="C0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366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p:stCondLst>
                              <p:cond delay="1000"/>
                            </p:stCondLst>
                            <p:childTnLst>
                              <p:par>
                                <p:cTn id="39" presetID="22" presetClass="entr" presetSubtype="4" fill="hold" grpId="0" nodeType="afterEffect">
                                  <p:stCondLst>
                                    <p:cond delay="20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animBg="1"/>
      <p:bldP spid="1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700106-A01C-47A0-BE56-4C0731B3874A}"/>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An Insightful Special Case</a:t>
            </a:r>
          </a:p>
        </p:txBody>
      </p:sp>
      <mc:AlternateContent xmlns:mc="http://schemas.openxmlformats.org/markup-compatibility/2006" xmlns:a14="http://schemas.microsoft.com/office/drawing/2010/main">
        <mc:Choice Requires="a14">
          <p:sp>
            <p:nvSpPr>
              <p:cNvPr id="3" name="TextBox 4 1 1">
                <a:extLst>
                  <a:ext uri="{FF2B5EF4-FFF2-40B4-BE49-F238E27FC236}">
                    <a16:creationId xmlns:a16="http://schemas.microsoft.com/office/drawing/2014/main" id="{5BC06B21-216F-46FB-BBB0-5536F3135631}"/>
                  </a:ext>
                </a:extLst>
              </p:cNvPr>
              <p:cNvSpPr txBox="1"/>
              <p:nvPr/>
            </p:nvSpPr>
            <p:spPr>
              <a:xfrm>
                <a:off x="91440" y="1203762"/>
                <a:ext cx="9144000" cy="2616069"/>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The finite-time mutual information </a:t>
                </a:r>
                <a14:m>
                  <m:oMath xmlns:m="http://schemas.openxmlformats.org/officeDocument/2006/math">
                    <m:r>
                      <a:rPr lang="en-US" altLang="zh-CN" b="1" i="1" smtClean="0">
                        <a:solidFill>
                          <a:srgbClr val="C00000"/>
                        </a:solidFill>
                        <a:latin typeface="Cambria Math" panose="02040503050406030204" pitchFamily="18" charset="0"/>
                        <a:ea typeface="黑体" pitchFamily="49" charset="-122"/>
                        <a:cs typeface="Times New Roman" pitchFamily="18" charset="0"/>
                      </a:rPr>
                      <m:t>𝑰</m:t>
                    </m:r>
                    <m:d>
                      <m:dPr>
                        <m:ctrlPr>
                          <a:rPr lang="en-US" altLang="zh-CN"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b="1" i="1" smtClean="0">
                            <a:solidFill>
                              <a:srgbClr val="C00000"/>
                            </a:solidFill>
                            <a:latin typeface="Cambria Math" panose="02040503050406030204" pitchFamily="18" charset="0"/>
                            <a:ea typeface="黑体" pitchFamily="49" charset="-122"/>
                            <a:cs typeface="Times New Roman" pitchFamily="18" charset="0"/>
                          </a:rPr>
                          <m:t>𝑻</m:t>
                        </m:r>
                      </m:e>
                    </m:d>
                  </m:oMath>
                </a14:m>
                <a:endParaRPr lang="en-US" altLang="zh-CN"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Input distribution: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Evaluation steps:</a:t>
                </a:r>
              </a:p>
              <a:p>
                <a:pPr lvl="3" indent="-457200">
                  <a:spcBef>
                    <a:spcPts val="600"/>
                  </a:spcBef>
                  <a:buClr>
                    <a:srgbClr val="000000"/>
                  </a:buClr>
                  <a:buFont typeface="+mj-lt"/>
                  <a:buAutoNum type="arabicPeriod"/>
                  <a:defRPr/>
                </a:pPr>
                <a:r>
                  <a:rPr lang="en-US" altLang="zh-CN" sz="2000" b="1" dirty="0">
                    <a:solidFill>
                      <a:srgbClr val="232323"/>
                    </a:solidFill>
                    <a:latin typeface="Times New Roman" pitchFamily="18" charset="0"/>
                    <a:ea typeface="黑体" pitchFamily="49" charset="-122"/>
                    <a:cs typeface="Times New Roman" pitchFamily="18" charset="0"/>
                  </a:rPr>
                  <a:t>Determine </a:t>
                </a:r>
                <a14:m>
                  <m:oMath xmlns:m="http://schemas.openxmlformats.org/officeDocument/2006/math">
                    <m:sSub>
                      <m:sSubPr>
                        <m:ctrlPr>
                          <a:rPr lang="en-US" altLang="zh-CN" sz="2000" i="1" smtClean="0">
                            <a:solidFill>
                              <a:srgbClr val="FF0000"/>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FF0000"/>
                            </a:solidFill>
                            <a:latin typeface="Cambria Math" panose="02040503050406030204" pitchFamily="18" charset="0"/>
                            <a:ea typeface="黑体" pitchFamily="49" charset="-122"/>
                            <a:cs typeface="Times New Roman" pitchFamily="18" charset="0"/>
                          </a:rPr>
                          <m:t>𝜔</m:t>
                        </m:r>
                      </m:e>
                      <m:sub>
                        <m:r>
                          <a:rPr lang="en-US" altLang="zh-CN" sz="2000" b="0" i="1" smtClean="0">
                            <a:solidFill>
                              <a:srgbClr val="FF0000"/>
                            </a:solidFill>
                            <a:latin typeface="Cambria Math" panose="02040503050406030204" pitchFamily="18" charset="0"/>
                            <a:ea typeface="黑体" pitchFamily="49" charset="-122"/>
                            <a:cs typeface="Times New Roman" pitchFamily="18" charset="0"/>
                          </a:rPr>
                          <m:t>𝑘</m:t>
                        </m:r>
                      </m:sub>
                    </m:sSub>
                  </m:oMath>
                </a14:m>
                <a:r>
                  <a:rPr lang="en-US" altLang="zh-CN" sz="2000" dirty="0">
                    <a:solidFill>
                      <a:srgbClr val="FF0000"/>
                    </a:solidFill>
                    <a:latin typeface="Times New Roman" pitchFamily="18" charset="0"/>
                    <a:ea typeface="黑体" pitchFamily="49" charset="-122"/>
                    <a:cs typeface="Times New Roman" pitchFamily="18" charset="0"/>
                  </a:rPr>
                  <a:t> </a:t>
                </a:r>
                <a:r>
                  <a:rPr lang="en-US" altLang="zh-CN" sz="2000" b="1" dirty="0">
                    <a:solidFill>
                      <a:srgbClr val="232323"/>
                    </a:solidFill>
                    <a:latin typeface="Times New Roman" pitchFamily="18" charset="0"/>
                    <a:ea typeface="黑体" pitchFamily="49" charset="-122"/>
                    <a:cs typeface="Times New Roman" pitchFamily="18" charset="0"/>
                  </a:rPr>
                  <a:t>from</a:t>
                </a:r>
              </a:p>
              <a:p>
                <a:pPr lvl="3" indent="-457200">
                  <a:spcBef>
                    <a:spcPts val="600"/>
                  </a:spcBef>
                  <a:buClr>
                    <a:srgbClr val="000000"/>
                  </a:buClr>
                  <a:buFont typeface="+mj-lt"/>
                  <a:buAutoNum type="arabicPeriod"/>
                  <a:defRPr/>
                </a:pPr>
                <a:r>
                  <a:rPr lang="en-US" altLang="zh-CN" sz="2000" b="1" dirty="0">
                    <a:solidFill>
                      <a:srgbClr val="232323"/>
                    </a:solidFill>
                    <a:latin typeface="Times New Roman" pitchFamily="18" charset="0"/>
                    <a:ea typeface="黑体" pitchFamily="49" charset="-122"/>
                    <a:cs typeface="Times New Roman" pitchFamily="18" charset="0"/>
                  </a:rPr>
                  <a:t>Calculate </a:t>
                </a:r>
                <a14:m>
                  <m:oMath xmlns:m="http://schemas.openxmlformats.org/officeDocument/2006/math">
                    <m:sSub>
                      <m:sSub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𝜆</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𝑘</m:t>
                        </m:r>
                      </m:sub>
                    </m:sSub>
                    <m:r>
                      <a:rPr lang="en-US" altLang="zh-CN" sz="2000" b="0"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2000" b="0" i="0" smtClean="0">
                            <a:solidFill>
                              <a:srgbClr val="232323"/>
                            </a:solidFill>
                            <a:latin typeface="Cambria Math" panose="02040503050406030204" pitchFamily="18" charset="0"/>
                            <a:ea typeface="黑体" pitchFamily="49" charset="-122"/>
                            <a:cs typeface="Times New Roman" pitchFamily="18" charset="0"/>
                          </a:rPr>
                          <m:t>2</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𝛼</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𝑃</m:t>
                        </m:r>
                      </m:num>
                      <m:den>
                        <m:sSup>
                          <m:sSup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sSup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𝛼</m:t>
                            </m:r>
                          </m:e>
                          <m:sup>
                            <m:r>
                              <a:rPr lang="en-US" altLang="zh-CN" sz="2000" b="0" i="1" smtClean="0">
                                <a:solidFill>
                                  <a:srgbClr val="232323"/>
                                </a:solidFill>
                                <a:latin typeface="Cambria Math" panose="02040503050406030204" pitchFamily="18" charset="0"/>
                                <a:ea typeface="黑体" pitchFamily="49" charset="-122"/>
                                <a:cs typeface="Times New Roman" pitchFamily="18" charset="0"/>
                              </a:rPr>
                              <m:t>2</m:t>
                            </m:r>
                          </m:sup>
                        </m:sSup>
                        <m:r>
                          <a:rPr lang="en-US" altLang="zh-CN" sz="2000" b="0" i="1" smtClean="0">
                            <a:solidFill>
                              <a:srgbClr val="232323"/>
                            </a:solidFill>
                            <a:latin typeface="Cambria Math" panose="02040503050406030204" pitchFamily="18" charset="0"/>
                            <a:ea typeface="黑体" pitchFamily="49" charset="-122"/>
                            <a:cs typeface="Times New Roman" pitchFamily="18" charset="0"/>
                          </a:rPr>
                          <m:t>+</m:t>
                        </m:r>
                        <m:sSubSup>
                          <m:sSubSupPr>
                            <m:ctrlPr>
                              <a:rPr lang="en-US" altLang="zh-CN" sz="2000" i="1" smtClean="0">
                                <a:solidFill>
                                  <a:srgbClr val="FF0000"/>
                                </a:solidFill>
                                <a:latin typeface="Cambria Math" panose="02040503050406030204" pitchFamily="18" charset="0"/>
                                <a:ea typeface="黑体" pitchFamily="49" charset="-122"/>
                                <a:cs typeface="Times New Roman" pitchFamily="18" charset="0"/>
                              </a:rPr>
                            </m:ctrlPr>
                          </m:sSubSupPr>
                          <m:e>
                            <m:r>
                              <a:rPr lang="en-US" altLang="zh-CN" sz="2000" b="0" i="1" smtClean="0">
                                <a:solidFill>
                                  <a:srgbClr val="FF0000"/>
                                </a:solidFill>
                                <a:latin typeface="Cambria Math" panose="02040503050406030204" pitchFamily="18" charset="0"/>
                                <a:ea typeface="黑体" pitchFamily="49" charset="-122"/>
                                <a:cs typeface="Times New Roman" pitchFamily="18" charset="0"/>
                              </a:rPr>
                              <m:t>𝜔</m:t>
                            </m:r>
                          </m:e>
                          <m:sub>
                            <m:r>
                              <a:rPr lang="en-US" altLang="zh-CN" sz="2000" b="0" i="1" smtClean="0">
                                <a:solidFill>
                                  <a:srgbClr val="FF0000"/>
                                </a:solidFill>
                                <a:latin typeface="Cambria Math" panose="02040503050406030204" pitchFamily="18" charset="0"/>
                                <a:ea typeface="黑体" pitchFamily="49" charset="-122"/>
                                <a:cs typeface="Times New Roman" pitchFamily="18" charset="0"/>
                              </a:rPr>
                              <m:t>𝑘</m:t>
                            </m:r>
                          </m:sub>
                          <m:sup>
                            <m:r>
                              <a:rPr lang="en-US" altLang="zh-CN" sz="2000" b="0" i="1" smtClean="0">
                                <a:solidFill>
                                  <a:srgbClr val="FF0000"/>
                                </a:solidFill>
                                <a:latin typeface="Cambria Math" panose="02040503050406030204" pitchFamily="18" charset="0"/>
                                <a:ea typeface="黑体" pitchFamily="49" charset="-122"/>
                                <a:cs typeface="Times New Roman" pitchFamily="18" charset="0"/>
                              </a:rPr>
                              <m:t>2</m:t>
                            </m:r>
                          </m:sup>
                        </m:sSubSup>
                      </m:den>
                    </m:f>
                  </m:oMath>
                </a14:m>
                <a:endParaRPr lang="en-US" altLang="zh-CN" sz="2000" dirty="0">
                  <a:solidFill>
                    <a:srgbClr val="232323"/>
                  </a:solidFill>
                  <a:latin typeface="Times New Roman" pitchFamily="18" charset="0"/>
                  <a:ea typeface="黑体" pitchFamily="49" charset="-122"/>
                  <a:cs typeface="Times New Roman" pitchFamily="18" charset="0"/>
                </a:endParaRPr>
              </a:p>
              <a:p>
                <a:pPr lvl="3" indent="-457200">
                  <a:spcBef>
                    <a:spcPts val="600"/>
                  </a:spcBef>
                  <a:buClr>
                    <a:srgbClr val="000000"/>
                  </a:buClr>
                  <a:buFont typeface="+mj-lt"/>
                  <a:buAutoNum type="arabicPeriod"/>
                  <a:defRPr/>
                </a:pPr>
                <a:r>
                  <a:rPr lang="en-US" altLang="zh-CN" sz="2000" b="1" dirty="0">
                    <a:solidFill>
                      <a:srgbClr val="232323"/>
                    </a:solidFill>
                    <a:latin typeface="Times New Roman" pitchFamily="18" charset="0"/>
                    <a:ea typeface="黑体" pitchFamily="49" charset="-122"/>
                    <a:cs typeface="Times New Roman" pitchFamily="18" charset="0"/>
                  </a:rPr>
                  <a:t>Evaluate </a:t>
                </a:r>
                <a14:m>
                  <m:oMath xmlns:m="http://schemas.openxmlformats.org/officeDocument/2006/math">
                    <m:r>
                      <a:rPr lang="en-US" altLang="zh-CN" sz="2000" b="0" i="1" dirty="0" smtClean="0">
                        <a:solidFill>
                          <a:srgbClr val="C00000"/>
                        </a:solidFill>
                        <a:latin typeface="Cambria Math" panose="02040503050406030204" pitchFamily="18" charset="0"/>
                        <a:ea typeface="黑体" pitchFamily="49" charset="-122"/>
                        <a:cs typeface="Times New Roman" pitchFamily="18" charset="0"/>
                      </a:rPr>
                      <m:t>𝐼</m:t>
                    </m:r>
                    <m:r>
                      <a:rPr lang="en-US" altLang="zh-CN" sz="2000" b="0" i="1" dirty="0" smtClean="0">
                        <a:solidFill>
                          <a:srgbClr val="C00000"/>
                        </a:solidFill>
                        <a:latin typeface="Cambria Math" panose="02040503050406030204" pitchFamily="18" charset="0"/>
                        <a:ea typeface="黑体" pitchFamily="49" charset="-122"/>
                        <a:cs typeface="Times New Roman" pitchFamily="18" charset="0"/>
                      </a:rPr>
                      <m:t>(</m:t>
                    </m:r>
                    <m:r>
                      <a:rPr lang="en-US" altLang="zh-CN" sz="2000" b="0" i="1" dirty="0" smtClean="0">
                        <a:solidFill>
                          <a:srgbClr val="C00000"/>
                        </a:solidFill>
                        <a:latin typeface="Cambria Math" panose="02040503050406030204" pitchFamily="18" charset="0"/>
                        <a:ea typeface="黑体" pitchFamily="49" charset="-122"/>
                        <a:cs typeface="Times New Roman" pitchFamily="18" charset="0"/>
                      </a:rPr>
                      <m:t>𝑇</m:t>
                    </m:r>
                    <m:r>
                      <a:rPr lang="en-US" altLang="zh-CN" sz="2000" b="0" i="1" dirty="0" smtClean="0">
                        <a:solidFill>
                          <a:srgbClr val="C00000"/>
                        </a:solidFill>
                        <a:latin typeface="Cambria Math" panose="02040503050406030204" pitchFamily="18" charset="0"/>
                        <a:ea typeface="黑体" pitchFamily="49" charset="-122"/>
                        <a:cs typeface="Times New Roman" pitchFamily="18" charset="0"/>
                      </a:rPr>
                      <m:t>)</m:t>
                    </m:r>
                  </m:oMath>
                </a14:m>
                <a:r>
                  <a:rPr lang="en-US" altLang="zh-CN" sz="2000" i="1" dirty="0">
                    <a:solidFill>
                      <a:srgbClr val="C00000"/>
                    </a:solidFill>
                    <a:latin typeface="Times New Roman" pitchFamily="18" charset="0"/>
                    <a:ea typeface="黑体" pitchFamily="49" charset="-122"/>
                    <a:cs typeface="Times New Roman" pitchFamily="18" charset="0"/>
                  </a:rPr>
                  <a:t> </a:t>
                </a:r>
                <a:r>
                  <a:rPr lang="en-US" altLang="zh-CN" sz="2000" b="1" dirty="0">
                    <a:solidFill>
                      <a:srgbClr val="232323"/>
                    </a:solidFill>
                    <a:latin typeface="Times New Roman" pitchFamily="18" charset="0"/>
                    <a:ea typeface="黑体" pitchFamily="49" charset="-122"/>
                    <a:cs typeface="Times New Roman" pitchFamily="18" charset="0"/>
                  </a:rPr>
                  <a:t>by the infinite series expression</a:t>
                </a:r>
                <a:endParaRPr lang="en-US" altLang="zh-CN" sz="2000" i="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3" name="TextBox 4 1 1">
                <a:extLst>
                  <a:ext uri="{FF2B5EF4-FFF2-40B4-BE49-F238E27FC236}">
                    <a16:creationId xmlns:a16="http://schemas.microsoft.com/office/drawing/2014/main" id="{5BC06B21-216F-46FB-BBB0-5536F3135631}"/>
                  </a:ext>
                </a:extLst>
              </p:cNvPr>
              <p:cNvSpPr txBox="1">
                <a:spLocks noRot="1" noChangeAspect="1" noMove="1" noResize="1" noEditPoints="1" noAdjustHandles="1" noChangeArrowheads="1" noChangeShapeType="1" noTextEdit="1"/>
              </p:cNvSpPr>
              <p:nvPr/>
            </p:nvSpPr>
            <p:spPr>
              <a:xfrm>
                <a:off x="91440" y="1203762"/>
                <a:ext cx="9144000" cy="2616069"/>
              </a:xfrm>
              <a:prstGeom prst="rect">
                <a:avLst/>
              </a:prstGeom>
              <a:blipFill>
                <a:blip r:embed="rId6"/>
                <a:stretch>
                  <a:fillRect l="-867" t="-1860" b="-2093"/>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7C2EFD4-6A66-4616-916A-AAF79C131EDC}"/>
              </a:ext>
            </a:extLst>
          </p:cNvPr>
          <p:cNvPicPr>
            <a:picLocks noChangeAspect="1"/>
          </p:cNvPicPr>
          <p:nvPr>
            <p:custDataLst>
              <p:tags r:id="rId1"/>
            </p:custDataLst>
          </p:nvPr>
        </p:nvPicPr>
        <p:blipFill>
          <a:blip r:embed="rId7"/>
          <a:stretch>
            <a:fillRect/>
          </a:stretch>
        </p:blipFill>
        <p:spPr>
          <a:xfrm>
            <a:off x="6089024" y="1356353"/>
            <a:ext cx="2627273" cy="603393"/>
          </a:xfrm>
          <a:prstGeom prst="rect">
            <a:avLst/>
          </a:prstGeom>
        </p:spPr>
      </p:pic>
      <p:pic>
        <p:nvPicPr>
          <p:cNvPr id="5" name="图片 4">
            <a:extLst>
              <a:ext uri="{FF2B5EF4-FFF2-40B4-BE49-F238E27FC236}">
                <a16:creationId xmlns:a16="http://schemas.microsoft.com/office/drawing/2014/main" id="{831F50EE-EBF0-4407-B184-DF215819D36C}"/>
              </a:ext>
            </a:extLst>
          </p:cNvPr>
          <p:cNvPicPr>
            <a:picLocks noChangeAspect="1"/>
          </p:cNvPicPr>
          <p:nvPr>
            <p:custDataLst>
              <p:tags r:id="rId2"/>
            </p:custDataLst>
          </p:nvPr>
        </p:nvPicPr>
        <p:blipFill rotWithShape="1">
          <a:blip r:embed="rId8"/>
          <a:srcRect r="42274" b="84647"/>
          <a:stretch/>
        </p:blipFill>
        <p:spPr>
          <a:xfrm>
            <a:off x="3865266" y="2541843"/>
            <a:ext cx="2823128" cy="230853"/>
          </a:xfrm>
          <a:prstGeom prst="rect">
            <a:avLst/>
          </a:prstGeom>
        </p:spPr>
      </p:pic>
      <mc:AlternateContent xmlns:mc="http://schemas.openxmlformats.org/markup-compatibility/2006" xmlns:a14="http://schemas.microsoft.com/office/drawing/2010/main">
        <mc:Choice Requires="a14">
          <p:sp>
            <p:nvSpPr>
              <p:cNvPr id="6" name="TextBox 4 1 2">
                <a:extLst>
                  <a:ext uri="{FF2B5EF4-FFF2-40B4-BE49-F238E27FC236}">
                    <a16:creationId xmlns:a16="http://schemas.microsoft.com/office/drawing/2014/main" id="{199FEDA5-1EFC-459B-BA6E-1B24980F96CB}"/>
                  </a:ext>
                </a:extLst>
              </p:cNvPr>
              <p:cNvSpPr txBox="1"/>
              <p:nvPr/>
            </p:nvSpPr>
            <p:spPr>
              <a:xfrm>
                <a:off x="0" y="3972422"/>
                <a:ext cx="9144000" cy="2616069"/>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endParaRPr lang="en-US" altLang="zh-CN" b="1" dirty="0">
                  <a:solidFill>
                    <a:srgbClr val="232323"/>
                  </a:solidFill>
                  <a:latin typeface="Times New Roman" pitchFamily="18" charset="0"/>
                  <a:ea typeface="黑体" pitchFamily="49" charset="-122"/>
                  <a:cs typeface="Times New Roman" pitchFamily="18" charset="0"/>
                </a:endParaRPr>
              </a:p>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Baseline: Shannon-Hartley theorem for arbitrary signal PSD [6]</a:t>
                </a:r>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C00000"/>
                    </a:solidFill>
                    <a:latin typeface="Times New Roman" pitchFamily="18" charset="0"/>
                    <a:ea typeface="黑体" pitchFamily="49" charset="-122"/>
                    <a:cs typeface="Times New Roman" pitchFamily="18" charset="0"/>
                  </a:rPr>
                  <a:t>Average</a:t>
                </a:r>
                <a:r>
                  <a:rPr lang="en-US" altLang="zh-CN" sz="2000" b="1" dirty="0">
                    <a:solidFill>
                      <a:srgbClr val="232323"/>
                    </a:solidFill>
                    <a:latin typeface="Times New Roman" pitchFamily="18" charset="0"/>
                    <a:ea typeface="黑体" pitchFamily="49" charset="-122"/>
                    <a:cs typeface="Times New Roman" pitchFamily="18" charset="0"/>
                  </a:rPr>
                  <a:t> number of bits per second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𝑪</m:t>
                        </m:r>
                      </m:e>
                      <m:sub>
                        <m:r>
                          <m:rPr>
                            <m:sty m:val="p"/>
                          </m:rPr>
                          <a:rPr lang="en-US" altLang="zh-CN" sz="2000" b="0" i="0" smtClean="0">
                            <a:solidFill>
                              <a:srgbClr val="232323"/>
                            </a:solidFill>
                            <a:latin typeface="Cambria Math" panose="02040503050406030204" pitchFamily="18" charset="0"/>
                            <a:ea typeface="黑体" pitchFamily="49" charset="-122"/>
                            <a:cs typeface="Times New Roman" pitchFamily="18" charset="0"/>
                          </a:rPr>
                          <m:t>av</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 [</m:t>
                    </m:r>
                    <m:r>
                      <m:rPr>
                        <m:sty m:val="p"/>
                      </m:rPr>
                      <a:rPr lang="en-US" altLang="zh-CN" sz="2000" b="0" i="0" smtClean="0">
                        <a:solidFill>
                          <a:srgbClr val="232323"/>
                        </a:solidFill>
                        <a:latin typeface="Cambria Math" panose="02040503050406030204" pitchFamily="18" charset="0"/>
                        <a:ea typeface="黑体" pitchFamily="49" charset="-122"/>
                        <a:cs typeface="Times New Roman" pitchFamily="18" charset="0"/>
                      </a:rPr>
                      <m:t>bps</m:t>
                    </m:r>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oMath>
                </a14:m>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6" name="TextBox 4 1 2">
                <a:extLst>
                  <a:ext uri="{FF2B5EF4-FFF2-40B4-BE49-F238E27FC236}">
                    <a16:creationId xmlns:a16="http://schemas.microsoft.com/office/drawing/2014/main" id="{199FEDA5-1EFC-459B-BA6E-1B24980F96CB}"/>
                  </a:ext>
                </a:extLst>
              </p:cNvPr>
              <p:cNvSpPr txBox="1">
                <a:spLocks noRot="1" noChangeAspect="1" noMove="1" noResize="1" noEditPoints="1" noAdjustHandles="1" noChangeArrowheads="1" noChangeShapeType="1" noTextEdit="1"/>
              </p:cNvSpPr>
              <p:nvPr/>
            </p:nvSpPr>
            <p:spPr>
              <a:xfrm>
                <a:off x="0" y="3972422"/>
                <a:ext cx="9144000" cy="2616069"/>
              </a:xfrm>
              <a:prstGeom prst="rect">
                <a:avLst/>
              </a:prstGeom>
              <a:blipFill>
                <a:blip r:embed="rId9"/>
                <a:stretch>
                  <a:fillRect l="-867"/>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CF4C9404-1530-41B8-9B82-1FD19C87CB1B}"/>
              </a:ext>
            </a:extLst>
          </p:cNvPr>
          <p:cNvPicPr>
            <a:picLocks noChangeAspect="1"/>
          </p:cNvPicPr>
          <p:nvPr>
            <p:custDataLst>
              <p:tags r:id="rId3"/>
            </p:custDataLst>
          </p:nvPr>
        </p:nvPicPr>
        <p:blipFill>
          <a:blip r:embed="rId10"/>
          <a:stretch>
            <a:fillRect/>
          </a:stretch>
        </p:blipFill>
        <p:spPr>
          <a:xfrm>
            <a:off x="811237" y="5501647"/>
            <a:ext cx="7521526" cy="758857"/>
          </a:xfrm>
          <a:prstGeom prst="rect">
            <a:avLst/>
          </a:prstGeom>
        </p:spPr>
      </p:pic>
    </p:spTree>
    <p:extLst>
      <p:ext uri="{BB962C8B-B14F-4D97-AF65-F5344CB8AC3E}">
        <p14:creationId xmlns:p14="http://schemas.microsoft.com/office/powerpoint/2010/main" val="390486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5"/>
          <p:cNvSpPr>
            <a:spLocks noChangeArrowheads="1"/>
          </p:cNvSpPr>
          <p:nvPr/>
        </p:nvSpPr>
        <p:spPr bwMode="ltGray">
          <a:xfrm rot="5400000">
            <a:off x="-2143373" y="1439887"/>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0070C0"/>
          </a:solidFill>
          <a:ln w="9525" algn="ctr">
            <a:solidFill>
              <a:schemeClr val="accent6">
                <a:lumMod val="60000"/>
                <a:lumOff val="40000"/>
              </a:schemeClr>
            </a:solidFill>
            <a:miter lim="800000"/>
          </a:ln>
          <a:effectLst/>
          <a:scene3d>
            <a:camera prst="orthographicFront"/>
            <a:lightRig rig="threePt" dir="t"/>
          </a:scene3d>
          <a:sp3d>
            <a:bevelT/>
          </a:sp3d>
        </p:spPr>
        <p:txBody>
          <a:bodyPr wrap="none" anchor="ct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4" name="AutoShape 8"/>
          <p:cNvSpPr>
            <a:spLocks noChangeArrowheads="1"/>
          </p:cNvSpPr>
          <p:nvPr/>
        </p:nvSpPr>
        <p:spPr bwMode="gray">
          <a:xfrm>
            <a:off x="2777281" y="3642642"/>
            <a:ext cx="3989280"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a:t>
            </a:r>
            <a:r>
              <a:rPr lang="zh-CN" altLang="en-US"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Insightful Case</a:t>
            </a:r>
            <a:endParaRPr lang="zh-CN" altLang="en-US"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1" name="AutoShape 8"/>
          <p:cNvSpPr>
            <a:spLocks noChangeArrowheads="1"/>
          </p:cNvSpPr>
          <p:nvPr/>
        </p:nvSpPr>
        <p:spPr bwMode="gray">
          <a:xfrm>
            <a:off x="1699983" y="5534836"/>
            <a:ext cx="5066578" cy="591276"/>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buFont typeface="Arial" panose="020B0604020202020204" pitchFamily="34" charset="0"/>
              <a:buNone/>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Conclusion</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5" name="AutoShape 8"/>
          <p:cNvSpPr>
            <a:spLocks noChangeArrowheads="1"/>
          </p:cNvSpPr>
          <p:nvPr/>
        </p:nvSpPr>
        <p:spPr bwMode="gray">
          <a:xfrm>
            <a:off x="1969569" y="1707099"/>
            <a:ext cx="4770438" cy="620977"/>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lgn="l">
              <a:defRPr/>
            </a:pPr>
            <a:r>
              <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Introduction</a:t>
            </a:r>
            <a:endParaRP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56" name="Group 9"/>
          <p:cNvGrpSpPr/>
          <p:nvPr/>
        </p:nvGrpSpPr>
        <p:grpSpPr bwMode="auto">
          <a:xfrm>
            <a:off x="1666107" y="1821137"/>
            <a:ext cx="371486" cy="381000"/>
            <a:chOff x="2078" y="1680"/>
            <a:chExt cx="1615" cy="1615"/>
          </a:xfrm>
        </p:grpSpPr>
        <p:sp>
          <p:nvSpPr>
            <p:cNvPr id="57"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8"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9" name="Oval 12"/>
            <p:cNvSpPr>
              <a:spLocks noChangeArrowheads="1"/>
            </p:cNvSpPr>
            <p:nvPr/>
          </p:nvSpPr>
          <p:spPr bwMode="gray">
            <a:xfrm>
              <a:off x="2253" y="1862"/>
              <a:ext cx="1265" cy="125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0" name="Oval 13"/>
            <p:cNvSpPr>
              <a:spLocks noChangeArrowheads="1"/>
            </p:cNvSpPr>
            <p:nvPr/>
          </p:nvSpPr>
          <p:spPr bwMode="gray">
            <a:xfrm>
              <a:off x="2254" y="1859"/>
              <a:ext cx="1262" cy="12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1" name="Oval 14"/>
            <p:cNvSpPr>
              <a:spLocks noChangeArrowheads="1"/>
            </p:cNvSpPr>
            <p:nvPr/>
          </p:nvSpPr>
          <p:spPr bwMode="gray">
            <a:xfrm>
              <a:off x="2334" y="1942"/>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2" name="Oval 15"/>
            <p:cNvSpPr>
              <a:spLocks noChangeArrowheads="1"/>
            </p:cNvSpPr>
            <p:nvPr/>
          </p:nvSpPr>
          <p:spPr bwMode="gray">
            <a:xfrm>
              <a:off x="2337" y="1942"/>
              <a:ext cx="1096" cy="109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64" name="Group 18"/>
          <p:cNvGrpSpPr/>
          <p:nvPr/>
        </p:nvGrpSpPr>
        <p:grpSpPr bwMode="auto">
          <a:xfrm>
            <a:off x="2174488" y="4710759"/>
            <a:ext cx="381000" cy="381000"/>
            <a:chOff x="2078" y="1680"/>
            <a:chExt cx="1615" cy="1615"/>
          </a:xfrm>
        </p:grpSpPr>
        <p:sp>
          <p:nvSpPr>
            <p:cNvPr id="65"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6"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7"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8"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9"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0" name="Oval 24"/>
            <p:cNvSpPr>
              <a:spLocks noChangeArrowheads="1"/>
            </p:cNvSpPr>
            <p:nvPr/>
          </p:nvSpPr>
          <p:spPr bwMode="gray">
            <a:xfrm>
              <a:off x="2337" y="1942"/>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72" name="Group 36"/>
          <p:cNvGrpSpPr/>
          <p:nvPr/>
        </p:nvGrpSpPr>
        <p:grpSpPr bwMode="auto">
          <a:xfrm>
            <a:off x="1423488" y="5619338"/>
            <a:ext cx="381000" cy="381000"/>
            <a:chOff x="2078" y="1680"/>
            <a:chExt cx="1615" cy="1615"/>
          </a:xfrm>
        </p:grpSpPr>
        <p:sp>
          <p:nvSpPr>
            <p:cNvPr id="73"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4"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5" name="Oval 39"/>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6" name="Oval 40"/>
            <p:cNvSpPr>
              <a:spLocks noChangeArrowheads="1"/>
            </p:cNvSpPr>
            <p:nvPr/>
          </p:nvSpPr>
          <p:spPr bwMode="gray">
            <a:xfrm>
              <a:off x="2254" y="1864"/>
              <a:ext cx="1262" cy="1265"/>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7" name="Oval 41"/>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8" name="Oval 42"/>
            <p:cNvSpPr>
              <a:spLocks noChangeArrowheads="1"/>
            </p:cNvSpPr>
            <p:nvPr/>
          </p:nvSpPr>
          <p:spPr bwMode="gray">
            <a:xfrm>
              <a:off x="2337" y="1942"/>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79" name="饼形 78"/>
          <p:cNvSpPr/>
          <p:nvPr/>
        </p:nvSpPr>
        <p:spPr bwMode="auto">
          <a:xfrm rot="10800000">
            <a:off x="-1881188" y="1657350"/>
            <a:ext cx="4319588" cy="4319588"/>
          </a:xfrm>
          <a:prstGeom prst="pie">
            <a:avLst>
              <a:gd name="adj1" fmla="val 5457290"/>
              <a:gd name="adj2" fmla="val 16200000"/>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wrap="none" anchor="ctr"/>
          <a:lstStyle/>
          <a:p>
            <a:pPr algn="ctr" eaLnBrk="1" hangingPunct="1">
              <a:defRPr/>
            </a:pPr>
            <a:endParaRPr lang="zh-CN" altLang="en-US" b="1">
              <a:latin typeface="Arial" panose="020B0604020202020204" pitchFamily="34" charset="0"/>
              <a:ea typeface="宋体" panose="02010600030101010101" pitchFamily="2" charset="-122"/>
            </a:endParaRPr>
          </a:p>
        </p:txBody>
      </p:sp>
      <p:grpSp>
        <p:nvGrpSpPr>
          <p:cNvPr id="45" name="Group 18"/>
          <p:cNvGrpSpPr/>
          <p:nvPr/>
        </p:nvGrpSpPr>
        <p:grpSpPr bwMode="auto">
          <a:xfrm>
            <a:off x="2291161" y="2819013"/>
            <a:ext cx="381000" cy="381000"/>
            <a:chOff x="2078" y="1680"/>
            <a:chExt cx="1615" cy="1615"/>
          </a:xfrm>
        </p:grpSpPr>
        <p:sp>
          <p:nvSpPr>
            <p:cNvPr id="4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8"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9"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0"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1" name="Oval 24"/>
            <p:cNvSpPr>
              <a:spLocks noChangeArrowheads="1"/>
            </p:cNvSpPr>
            <p:nvPr/>
          </p:nvSpPr>
          <p:spPr bwMode="gray">
            <a:xfrm>
              <a:off x="2337" y="1942"/>
              <a:ext cx="1096" cy="1098"/>
            </a:xfrm>
            <a:prstGeom prst="ellipse">
              <a:avLst/>
            </a:prstGeom>
            <a:gradFill rotWithShape="1">
              <a:gsLst>
                <a:gs pos="0">
                  <a:schemeClr val="accent4">
                    <a:lumMod val="25000"/>
                    <a:lumOff val="75000"/>
                  </a:schemeClr>
                </a:gs>
                <a:gs pos="100000">
                  <a:schemeClr val="tx1">
                    <a:lumMod val="7500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37" name="AutoShape 8"/>
          <p:cNvSpPr>
            <a:spLocks noChangeArrowheads="1"/>
          </p:cNvSpPr>
          <p:nvPr/>
        </p:nvSpPr>
        <p:spPr bwMode="gray">
          <a:xfrm>
            <a:off x="2610709" y="2667990"/>
            <a:ext cx="4129298"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defRPr/>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Problem Formulation</a:t>
            </a:r>
          </a:p>
        </p:txBody>
      </p:sp>
      <p:grpSp>
        <p:nvGrpSpPr>
          <p:cNvPr id="38" name="Group 18"/>
          <p:cNvGrpSpPr/>
          <p:nvPr/>
        </p:nvGrpSpPr>
        <p:grpSpPr bwMode="auto">
          <a:xfrm>
            <a:off x="2443849" y="3768002"/>
            <a:ext cx="363898" cy="381000"/>
            <a:chOff x="2078" y="1680"/>
            <a:chExt cx="1615" cy="1615"/>
          </a:xfrm>
        </p:grpSpPr>
        <p:sp>
          <p:nvSpPr>
            <p:cNvPr id="3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1"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2"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3"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4" name="Oval 24"/>
            <p:cNvSpPr>
              <a:spLocks noChangeArrowheads="1"/>
            </p:cNvSpPr>
            <p:nvPr/>
          </p:nvSpPr>
          <p:spPr bwMode="gray">
            <a:xfrm>
              <a:off x="2337" y="1942"/>
              <a:ext cx="1096" cy="1098"/>
            </a:xfrm>
            <a:prstGeom prst="ellipse">
              <a:avLst/>
            </a:pr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63" name="AutoShape 8"/>
          <p:cNvSpPr>
            <a:spLocks noChangeArrowheads="1"/>
          </p:cNvSpPr>
          <p:nvPr/>
        </p:nvSpPr>
        <p:spPr bwMode="gray">
          <a:xfrm>
            <a:off x="2525640" y="4613753"/>
            <a:ext cx="4240921"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Numerical Results</a:t>
            </a:r>
            <a:endPar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2">
            <a:extLst>
              <a:ext uri="{FF2B5EF4-FFF2-40B4-BE49-F238E27FC236}">
                <a16:creationId xmlns:a16="http://schemas.microsoft.com/office/drawing/2014/main" id="{914B6034-24C7-4457-8EE5-0E6CBB091A7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Outline</a:t>
            </a:r>
          </a:p>
        </p:txBody>
      </p:sp>
    </p:spTree>
    <p:extLst>
      <p:ext uri="{BB962C8B-B14F-4D97-AF65-F5344CB8AC3E}">
        <p14:creationId xmlns:p14="http://schemas.microsoft.com/office/powerpoint/2010/main" val="333306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700106-A01C-47A0-BE56-4C0731B3874A}"/>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Numerical Results</a:t>
            </a:r>
          </a:p>
        </p:txBody>
      </p:sp>
      <mc:AlternateContent xmlns:mc="http://schemas.openxmlformats.org/markup-compatibility/2006" xmlns:a14="http://schemas.microsoft.com/office/drawing/2010/main">
        <mc:Choice Requires="a14">
          <p:sp>
            <p:nvSpPr>
              <p:cNvPr id="3" name="TextBox 4 1 1">
                <a:extLst>
                  <a:ext uri="{FF2B5EF4-FFF2-40B4-BE49-F238E27FC236}">
                    <a16:creationId xmlns:a16="http://schemas.microsoft.com/office/drawing/2014/main" id="{5BC06B21-216F-46FB-BBB0-5536F3135631}"/>
                  </a:ext>
                </a:extLst>
              </p:cNvPr>
              <p:cNvSpPr txBox="1"/>
              <p:nvPr/>
            </p:nvSpPr>
            <p:spPr>
              <a:xfrm>
                <a:off x="91440" y="1203762"/>
                <a:ext cx="9144000" cy="2616069"/>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The finite-time mutual information </a:t>
                </a:r>
                <a14:m>
                  <m:oMath xmlns:m="http://schemas.openxmlformats.org/officeDocument/2006/math">
                    <m:r>
                      <a:rPr lang="en-US" altLang="zh-CN" b="1" i="1" smtClean="0">
                        <a:solidFill>
                          <a:srgbClr val="C00000"/>
                        </a:solidFill>
                        <a:latin typeface="Cambria Math" panose="02040503050406030204" pitchFamily="18" charset="0"/>
                        <a:ea typeface="黑体" pitchFamily="49" charset="-122"/>
                        <a:cs typeface="Times New Roman" pitchFamily="18" charset="0"/>
                      </a:rPr>
                      <m:t>𝑰</m:t>
                    </m:r>
                    <m:d>
                      <m:dPr>
                        <m:ctrlPr>
                          <a:rPr lang="en-US" altLang="zh-CN"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b="1" i="1" smtClean="0">
                            <a:solidFill>
                              <a:srgbClr val="C00000"/>
                            </a:solidFill>
                            <a:latin typeface="Cambria Math" panose="02040503050406030204" pitchFamily="18" charset="0"/>
                            <a:ea typeface="黑体" pitchFamily="49" charset="-122"/>
                            <a:cs typeface="Times New Roman" pitchFamily="18" charset="0"/>
                          </a:rPr>
                          <m:t>𝑻</m:t>
                        </m:r>
                      </m:e>
                    </m:d>
                  </m:oMath>
                </a14:m>
                <a:endParaRPr lang="en-US" altLang="zh-CN"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Input distribution: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Numerical evaluation of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𝐼</m:t>
                    </m:r>
                    <m:d>
                      <m:d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e>
                    </m:d>
                  </m:oMath>
                </a14:m>
                <a:r>
                  <a:rPr lang="en-US" altLang="zh-CN" sz="2000"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232323"/>
                    </a:solidFill>
                    <a:latin typeface="Times New Roman" pitchFamily="18" charset="0"/>
                    <a:ea typeface="黑体" pitchFamily="49" charset="-122"/>
                    <a:cs typeface="Times New Roman" pitchFamily="18" charset="0"/>
                  </a:rPr>
                  <a:t>and</a:t>
                </a:r>
                <a:r>
                  <a:rPr lang="en-US" altLang="zh-CN" sz="2000"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𝐶</m:t>
                    </m:r>
                    <m:d>
                      <m:dPr>
                        <m:ctrlPr>
                          <a:rPr lang="en-US" altLang="zh-CN" sz="2000" b="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e>
                    </m:d>
                    <m:r>
                      <a:rPr lang="en-US" altLang="zh-CN" sz="2000" b="0" i="1" smtClean="0">
                        <a:solidFill>
                          <a:srgbClr val="232323"/>
                        </a:solidFill>
                        <a:latin typeface="Cambria Math" panose="02040503050406030204" pitchFamily="18" charset="0"/>
                        <a:ea typeface="黑体" pitchFamily="49" charset="-122"/>
                        <a:cs typeface="Times New Roman" pitchFamily="18" charset="0"/>
                      </a:rPr>
                      <m:t>≔</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𝐼</m:t>
                    </m:r>
                    <m:r>
                      <a:rPr lang="en-US" altLang="zh-CN" sz="2000" b="0" i="1" smtClean="0">
                        <a:solidFill>
                          <a:srgbClr val="232323"/>
                        </a:solidFill>
                        <a:latin typeface="Cambria Math" panose="02040503050406030204" pitchFamily="18" charset="0"/>
                        <a:ea typeface="黑体" pitchFamily="49" charset="-122"/>
                        <a:cs typeface="Times New Roman" pitchFamily="18" charset="0"/>
                      </a:rPr>
                      <m:t>(</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r>
                      <a:rPr lang="en-US" altLang="zh-CN" sz="2000" b="0" i="1" smtClean="0">
                        <a:solidFill>
                          <a:srgbClr val="232323"/>
                        </a:solidFill>
                        <a:latin typeface="Cambria Math" panose="02040503050406030204" pitchFamily="18" charset="0"/>
                        <a:ea typeface="黑体" pitchFamily="49" charset="-122"/>
                        <a:cs typeface="Times New Roman" pitchFamily="18" charset="0"/>
                      </a:rPr>
                      <m:t>)/</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oMath>
                </a14:m>
                <a:endParaRPr lang="en-US" altLang="zh-CN" sz="2000" dirty="0">
                  <a:solidFill>
                    <a:srgbClr val="232323"/>
                  </a:solidFill>
                  <a:latin typeface="Times New Roman" pitchFamily="18" charset="0"/>
                  <a:ea typeface="黑体" pitchFamily="49" charset="-122"/>
                  <a:cs typeface="Times New Roman" pitchFamily="18" charset="0"/>
                </a:endParaRPr>
              </a:p>
            </p:txBody>
          </p:sp>
        </mc:Choice>
        <mc:Fallback xmlns="">
          <p:sp>
            <p:nvSpPr>
              <p:cNvPr id="3" name="TextBox 4 1 1">
                <a:extLst>
                  <a:ext uri="{FF2B5EF4-FFF2-40B4-BE49-F238E27FC236}">
                    <a16:creationId xmlns:a16="http://schemas.microsoft.com/office/drawing/2014/main" id="{5BC06B21-216F-46FB-BBB0-5536F3135631}"/>
                  </a:ext>
                </a:extLst>
              </p:cNvPr>
              <p:cNvSpPr txBox="1">
                <a:spLocks noRot="1" noChangeAspect="1" noMove="1" noResize="1" noEditPoints="1" noAdjustHandles="1" noChangeArrowheads="1" noChangeShapeType="1" noTextEdit="1"/>
              </p:cNvSpPr>
              <p:nvPr/>
            </p:nvSpPr>
            <p:spPr>
              <a:xfrm>
                <a:off x="91440" y="1203762"/>
                <a:ext cx="9144000" cy="2616069"/>
              </a:xfrm>
              <a:prstGeom prst="rect">
                <a:avLst/>
              </a:prstGeom>
              <a:blipFill>
                <a:blip r:embed="rId4"/>
                <a:stretch>
                  <a:fillRect l="-867" t="-186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7C2EFD4-6A66-4616-916A-AAF79C131EDC}"/>
              </a:ext>
            </a:extLst>
          </p:cNvPr>
          <p:cNvPicPr>
            <a:picLocks noChangeAspect="1"/>
          </p:cNvPicPr>
          <p:nvPr>
            <p:custDataLst>
              <p:tags r:id="rId1"/>
            </p:custDataLst>
          </p:nvPr>
        </p:nvPicPr>
        <p:blipFill>
          <a:blip r:embed="rId5"/>
          <a:stretch>
            <a:fillRect/>
          </a:stretch>
        </p:blipFill>
        <p:spPr>
          <a:xfrm>
            <a:off x="6089024" y="1356353"/>
            <a:ext cx="2627273" cy="603393"/>
          </a:xfrm>
          <a:prstGeom prst="rect">
            <a:avLst/>
          </a:prstGeom>
        </p:spPr>
      </p:pic>
      <p:pic>
        <p:nvPicPr>
          <p:cNvPr id="8" name="图片 7">
            <a:extLst>
              <a:ext uri="{FF2B5EF4-FFF2-40B4-BE49-F238E27FC236}">
                <a16:creationId xmlns:a16="http://schemas.microsoft.com/office/drawing/2014/main" id="{B3BF6DF1-2A94-4593-836A-4603F2D6C998}"/>
              </a:ext>
            </a:extLst>
          </p:cNvPr>
          <p:cNvPicPr>
            <a:picLocks noChangeAspect="1"/>
          </p:cNvPicPr>
          <p:nvPr/>
        </p:nvPicPr>
        <p:blipFill>
          <a:blip r:embed="rId6"/>
          <a:stretch>
            <a:fillRect/>
          </a:stretch>
        </p:blipFill>
        <p:spPr>
          <a:xfrm>
            <a:off x="158569" y="2435345"/>
            <a:ext cx="4337303" cy="3317008"/>
          </a:xfrm>
          <a:prstGeom prst="rect">
            <a:avLst/>
          </a:prstGeom>
        </p:spPr>
      </p:pic>
      <p:pic>
        <p:nvPicPr>
          <p:cNvPr id="11" name="图片 10">
            <a:extLst>
              <a:ext uri="{FF2B5EF4-FFF2-40B4-BE49-F238E27FC236}">
                <a16:creationId xmlns:a16="http://schemas.microsoft.com/office/drawing/2014/main" id="{AE66DBBE-D851-44D2-A31B-9246EA006A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485040" y="2435345"/>
            <a:ext cx="4381831" cy="3317008"/>
          </a:xfrm>
          <a:prstGeom prst="rect">
            <a:avLst/>
          </a:prstGeom>
        </p:spPr>
      </p:pic>
      <p:sp>
        <p:nvSpPr>
          <p:cNvPr id="12" name="圆角矩形 12">
            <a:extLst>
              <a:ext uri="{FF2B5EF4-FFF2-40B4-BE49-F238E27FC236}">
                <a16:creationId xmlns:a16="http://schemas.microsoft.com/office/drawing/2014/main" id="{78275EED-8305-4F22-968C-6258FE6A6FEF}"/>
              </a:ext>
            </a:extLst>
          </p:cNvPr>
          <p:cNvSpPr/>
          <p:nvPr/>
        </p:nvSpPr>
        <p:spPr bwMode="auto">
          <a:xfrm>
            <a:off x="291830" y="5922934"/>
            <a:ext cx="8424467" cy="4616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000" b="1" dirty="0">
                <a:solidFill>
                  <a:schemeClr val="bg1"/>
                </a:solidFill>
                <a:latin typeface="Times New Roman" pitchFamily="18" charset="0"/>
                <a:ea typeface="黑体" pitchFamily="49" charset="-122"/>
                <a:cs typeface="Times New Roman" pitchFamily="18" charset="0"/>
              </a:rPr>
              <a:t>The finite-time MI </a:t>
            </a:r>
            <a:r>
              <a:rPr lang="en-US" altLang="zh-CN" sz="2000" b="1" dirty="0">
                <a:solidFill>
                  <a:srgbClr val="FFFF00"/>
                </a:solidFill>
                <a:latin typeface="Times New Roman" pitchFamily="18" charset="0"/>
                <a:ea typeface="黑体" pitchFamily="49" charset="-122"/>
                <a:cs typeface="Times New Roman" pitchFamily="18" charset="0"/>
              </a:rPr>
              <a:t>exceeds</a:t>
            </a:r>
            <a:r>
              <a:rPr lang="en-US" altLang="zh-CN" sz="2000" b="1" dirty="0">
                <a:solidFill>
                  <a:schemeClr val="bg1"/>
                </a:solidFill>
                <a:latin typeface="Times New Roman" pitchFamily="18" charset="0"/>
                <a:ea typeface="黑体" pitchFamily="49" charset="-122"/>
                <a:cs typeface="Times New Roman" pitchFamily="18" charset="0"/>
              </a:rPr>
              <a:t> the average MI given by </a:t>
            </a:r>
            <a:r>
              <a:rPr lang="en-US" altLang="zh-CN" sz="2000" b="1" dirty="0">
                <a:solidFill>
                  <a:srgbClr val="FFFF00"/>
                </a:solidFill>
                <a:latin typeface="Times New Roman" pitchFamily="18" charset="0"/>
                <a:ea typeface="黑体" pitchFamily="49" charset="-122"/>
                <a:cs typeface="Times New Roman" pitchFamily="18" charset="0"/>
              </a:rPr>
              <a:t>Shannon’s formula</a:t>
            </a:r>
            <a:r>
              <a:rPr lang="en-US" altLang="zh-CN" sz="2000" b="1" dirty="0">
                <a:solidFill>
                  <a:schemeClr val="bg1"/>
                </a:solidFill>
                <a:latin typeface="Times New Roman" pitchFamily="18" charset="0"/>
                <a:ea typeface="黑体" pitchFamily="49" charset="-122"/>
                <a:cs typeface="Times New Roman" pitchFamily="18" charset="0"/>
              </a:rPr>
              <a:t>?</a:t>
            </a:r>
            <a:endParaRPr lang="zh-CN" altLang="en-US" sz="2000" b="1" dirty="0">
              <a:solidFill>
                <a:schemeClr val="bg1"/>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121933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700106-A01C-47A0-BE56-4C0731B3874A}"/>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Numerical Results &amp; Discussions</a:t>
            </a:r>
          </a:p>
        </p:txBody>
      </p:sp>
      <mc:AlternateContent xmlns:mc="http://schemas.openxmlformats.org/markup-compatibility/2006" xmlns:a14="http://schemas.microsoft.com/office/drawing/2010/main">
        <mc:Choice Requires="a14">
          <p:sp>
            <p:nvSpPr>
              <p:cNvPr id="3" name="TextBox 4 1 1">
                <a:extLst>
                  <a:ext uri="{FF2B5EF4-FFF2-40B4-BE49-F238E27FC236}">
                    <a16:creationId xmlns:a16="http://schemas.microsoft.com/office/drawing/2014/main" id="{5BC06B21-216F-46FB-BBB0-5536F3135631}"/>
                  </a:ext>
                </a:extLst>
              </p:cNvPr>
              <p:cNvSpPr txBox="1"/>
              <p:nvPr/>
            </p:nvSpPr>
            <p:spPr>
              <a:xfrm>
                <a:off x="91440" y="1203763"/>
                <a:ext cx="9144000" cy="1827032"/>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The finite-time mutual information </a:t>
                </a:r>
                <a14:m>
                  <m:oMath xmlns:m="http://schemas.openxmlformats.org/officeDocument/2006/math">
                    <m:r>
                      <a:rPr lang="en-US" altLang="zh-CN" b="1" i="1" smtClean="0">
                        <a:solidFill>
                          <a:srgbClr val="C00000"/>
                        </a:solidFill>
                        <a:latin typeface="Cambria Math" panose="02040503050406030204" pitchFamily="18" charset="0"/>
                        <a:ea typeface="黑体" pitchFamily="49" charset="-122"/>
                        <a:cs typeface="Times New Roman" pitchFamily="18" charset="0"/>
                      </a:rPr>
                      <m:t>𝑰</m:t>
                    </m:r>
                    <m:d>
                      <m:dPr>
                        <m:ctrlPr>
                          <a:rPr lang="en-US" altLang="zh-CN"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b="1" i="1" smtClean="0">
                            <a:solidFill>
                              <a:srgbClr val="C00000"/>
                            </a:solidFill>
                            <a:latin typeface="Cambria Math" panose="02040503050406030204" pitchFamily="18" charset="0"/>
                            <a:ea typeface="黑体" pitchFamily="49" charset="-122"/>
                            <a:cs typeface="Times New Roman" pitchFamily="18" charset="0"/>
                          </a:rPr>
                          <m:t>𝑻</m:t>
                        </m:r>
                      </m:e>
                    </m:d>
                  </m:oMath>
                </a14:m>
                <a:endParaRPr lang="en-US" altLang="zh-CN"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Input distribution: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m:t>
                        </m:r>
                        <m:r>
                          <a:rPr lang="en-US" altLang="zh-CN" sz="20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a:t>
                </a:r>
                <a:r>
                  <a:rPr lang="en-US" altLang="zh-CN" sz="2000" b="1" dirty="0">
                    <a:solidFill>
                      <a:srgbClr val="C00000"/>
                    </a:solidFill>
                    <a:latin typeface="Times New Roman" pitchFamily="18" charset="0"/>
                    <a:ea typeface="黑体" pitchFamily="49" charset="-122"/>
                    <a:cs typeface="Times New Roman" pitchFamily="18" charset="0"/>
                  </a:rPr>
                  <a:t>Exceed-Average</a:t>
                </a:r>
                <a:r>
                  <a:rPr lang="en-US" altLang="zh-CN" sz="2000" b="1" dirty="0">
                    <a:solidFill>
                      <a:srgbClr val="232323"/>
                    </a:solidFill>
                    <a:latin typeface="Times New Roman" pitchFamily="18" charset="0"/>
                    <a:ea typeface="黑体" pitchFamily="49" charset="-122"/>
                    <a:cs typeface="Times New Roman" pitchFamily="18" charset="0"/>
                  </a:rPr>
                  <a:t>” phenomenon</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Facts: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𝐼</m:t>
                    </m:r>
                    <m:d>
                      <m:dPr>
                        <m:ctrlPr>
                          <a:rPr lang="en-US" altLang="zh-CN" sz="2000" b="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e>
                    </m:d>
                    <m:r>
                      <a:rPr lang="en-US" altLang="zh-CN" sz="2000" b="0" i="1" smtClean="0">
                        <a:solidFill>
                          <a:srgbClr val="232323"/>
                        </a:solidFill>
                        <a:latin typeface="Cambria Math" panose="02040503050406030204" pitchFamily="18" charset="0"/>
                        <a:ea typeface="黑体" pitchFamily="49" charset="-122"/>
                        <a:cs typeface="Times New Roman" pitchFamily="18" charset="0"/>
                      </a:rPr>
                      <m:t>&gt;</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sSub>
                      <m:sSubPr>
                        <m:ctrlPr>
                          <a:rPr lang="en-US" altLang="zh-CN" sz="2000" b="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𝐶</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𝑎𝑣</m:t>
                        </m:r>
                      </m:sub>
                    </m:sSub>
                  </m:oMath>
                </a14:m>
                <a:r>
                  <a:rPr lang="en-US" altLang="zh-CN" sz="2000"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232323"/>
                    </a:solidFill>
                    <a:latin typeface="Times New Roman" pitchFamily="18" charset="0"/>
                    <a:ea typeface="黑体" pitchFamily="49" charset="-122"/>
                    <a:cs typeface="Times New Roman" pitchFamily="18" charset="0"/>
                  </a:rPr>
                  <a:t>numerically</a:t>
                </a:r>
              </a:p>
            </p:txBody>
          </p:sp>
        </mc:Choice>
        <mc:Fallback xmlns="">
          <p:sp>
            <p:nvSpPr>
              <p:cNvPr id="3" name="TextBox 4 1 1">
                <a:extLst>
                  <a:ext uri="{FF2B5EF4-FFF2-40B4-BE49-F238E27FC236}">
                    <a16:creationId xmlns:a16="http://schemas.microsoft.com/office/drawing/2014/main" id="{5BC06B21-216F-46FB-BBB0-5536F3135631}"/>
                  </a:ext>
                </a:extLst>
              </p:cNvPr>
              <p:cNvSpPr txBox="1">
                <a:spLocks noRot="1" noChangeAspect="1" noMove="1" noResize="1" noEditPoints="1" noAdjustHandles="1" noChangeArrowheads="1" noChangeShapeType="1" noTextEdit="1"/>
              </p:cNvSpPr>
              <p:nvPr/>
            </p:nvSpPr>
            <p:spPr>
              <a:xfrm>
                <a:off x="91440" y="1203763"/>
                <a:ext cx="9144000" cy="1827032"/>
              </a:xfrm>
              <a:prstGeom prst="rect">
                <a:avLst/>
              </a:prstGeom>
              <a:blipFill>
                <a:blip r:embed="rId5"/>
                <a:stretch>
                  <a:fillRect l="-867" t="-266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7C2EFD4-6A66-4616-916A-AAF79C131EDC}"/>
              </a:ext>
            </a:extLst>
          </p:cNvPr>
          <p:cNvPicPr>
            <a:picLocks noChangeAspect="1"/>
          </p:cNvPicPr>
          <p:nvPr>
            <p:custDataLst>
              <p:tags r:id="rId1"/>
            </p:custDataLst>
          </p:nvPr>
        </p:nvPicPr>
        <p:blipFill>
          <a:blip r:embed="rId6"/>
          <a:stretch>
            <a:fillRect/>
          </a:stretch>
        </p:blipFill>
        <p:spPr>
          <a:xfrm>
            <a:off x="6089024" y="1356353"/>
            <a:ext cx="2627273" cy="603393"/>
          </a:xfrm>
          <a:prstGeom prst="rect">
            <a:avLst/>
          </a:prstGeom>
        </p:spPr>
      </p:pic>
      <p:pic>
        <p:nvPicPr>
          <p:cNvPr id="6" name="图片 5">
            <a:extLst>
              <a:ext uri="{FF2B5EF4-FFF2-40B4-BE49-F238E27FC236}">
                <a16:creationId xmlns:a16="http://schemas.microsoft.com/office/drawing/2014/main" id="{0790570D-FD64-497D-B95E-F4D38ED53DD3}"/>
              </a:ext>
            </a:extLst>
          </p:cNvPr>
          <p:cNvPicPr>
            <a:picLocks noChangeAspect="1"/>
          </p:cNvPicPr>
          <p:nvPr>
            <p:custDataLst>
              <p:tags r:id="rId2"/>
            </p:custDataLst>
          </p:nvPr>
        </p:nvPicPr>
        <p:blipFill>
          <a:blip r:embed="rId7"/>
          <a:stretch>
            <a:fillRect/>
          </a:stretch>
        </p:blipFill>
        <p:spPr>
          <a:xfrm>
            <a:off x="5563420" y="2580726"/>
            <a:ext cx="3270863" cy="450069"/>
          </a:xfrm>
          <a:prstGeom prst="rect">
            <a:avLst/>
          </a:prstGeom>
        </p:spPr>
      </p:pic>
      <mc:AlternateContent xmlns:mc="http://schemas.openxmlformats.org/markup-compatibility/2006" xmlns:a14="http://schemas.microsoft.com/office/drawing/2010/main">
        <mc:Choice Requires="a14">
          <p:sp>
            <p:nvSpPr>
              <p:cNvPr id="13" name="TextBox 4 1 1">
                <a:extLst>
                  <a:ext uri="{FF2B5EF4-FFF2-40B4-BE49-F238E27FC236}">
                    <a16:creationId xmlns:a16="http://schemas.microsoft.com/office/drawing/2014/main" id="{B7361AB2-4A6F-430C-B0B4-62BF71B75AEA}"/>
                  </a:ext>
                </a:extLst>
              </p:cNvPr>
              <p:cNvSpPr txBox="1"/>
              <p:nvPr/>
            </p:nvSpPr>
            <p:spPr>
              <a:xfrm>
                <a:off x="76200" y="3494241"/>
                <a:ext cx="9144000" cy="2007405"/>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Discussions</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Shannon-Hartley theorem overthrown? </a:t>
                </a:r>
                <a:r>
                  <a:rPr lang="en-US" altLang="zh-CN" sz="2000" b="1" dirty="0">
                    <a:solidFill>
                      <a:srgbClr val="C00000"/>
                    </a:solidFill>
                    <a:latin typeface="Times New Roman" pitchFamily="18" charset="0"/>
                    <a:ea typeface="黑体" pitchFamily="49" charset="-122"/>
                    <a:cs typeface="Times New Roman" pitchFamily="18" charset="0"/>
                  </a:rPr>
                  <a:t>No</a:t>
                </a:r>
                <a:r>
                  <a:rPr lang="en-US" altLang="zh-CN" sz="2000" b="1" dirty="0">
                    <a:solidFill>
                      <a:srgbClr val="232323"/>
                    </a:solidFill>
                    <a:latin typeface="Times New Roman" pitchFamily="18" charset="0"/>
                    <a:ea typeface="黑体" pitchFamily="49" charset="-122"/>
                    <a:cs typeface="Times New Roman" pitchFamily="18" charset="0"/>
                  </a:rPr>
                  <a:t>. </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Because the time axis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oMath>
                </a14:m>
                <a:r>
                  <a:rPr lang="en-US" altLang="zh-CN" sz="2000" b="1"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C00000"/>
                    </a:solidFill>
                    <a:latin typeface="Times New Roman" pitchFamily="18" charset="0"/>
                    <a:ea typeface="黑体" pitchFamily="49" charset="-122"/>
                    <a:cs typeface="Times New Roman" pitchFamily="18" charset="0"/>
                  </a:rPr>
                  <a:t>independent</a:t>
                </a:r>
                <a:r>
                  <a:rPr lang="en-US" altLang="zh-CN" sz="2000" b="1" dirty="0">
                    <a:solidFill>
                      <a:srgbClr val="232323"/>
                    </a:solidFill>
                    <a:latin typeface="Times New Roman" pitchFamily="18" charset="0"/>
                    <a:ea typeface="黑体" pitchFamily="49" charset="-122"/>
                    <a:cs typeface="Times New Roman" pitchFamily="18" charset="0"/>
                  </a:rPr>
                  <a:t> copies of disjoint </a:t>
                </a:r>
                <a:r>
                  <a:rPr lang="en-US" altLang="zh-CN" sz="2000" b="1" dirty="0">
                    <a:solidFill>
                      <a:srgbClr val="3333FF"/>
                    </a:solidFill>
                    <a:latin typeface="Times New Roman" pitchFamily="18" charset="0"/>
                    <a:ea typeface="黑体" pitchFamily="49" charset="-122"/>
                    <a:cs typeface="Times New Roman" pitchFamily="18" charset="0"/>
                  </a:rPr>
                  <a:t>finite-time</a:t>
                </a:r>
                <a:r>
                  <a:rPr lang="en-US" altLang="zh-CN" sz="2000" b="1" dirty="0">
                    <a:solidFill>
                      <a:srgbClr val="232323"/>
                    </a:solidFill>
                    <a:latin typeface="Times New Roman" pitchFamily="18" charset="0"/>
                    <a:ea typeface="黑体" pitchFamily="49" charset="-122"/>
                    <a:cs typeface="Times New Roman" pitchFamily="18" charset="0"/>
                  </a:rPr>
                  <a:t> intervals</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Besides,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𝐼</m:t>
                    </m:r>
                    <m:d>
                      <m:dPr>
                        <m:ctrlPr>
                          <a:rPr lang="en-US" altLang="zh-CN" sz="2000" b="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e>
                    </m:d>
                    <m:r>
                      <a:rPr lang="en-US" altLang="zh-CN" sz="2000" b="0" i="1" smtClean="0">
                        <a:solidFill>
                          <a:srgbClr val="232323"/>
                        </a:solidFill>
                        <a:latin typeface="Cambria Math" panose="02040503050406030204" pitchFamily="18" charset="0"/>
                        <a:ea typeface="黑体" pitchFamily="49" charset="-122"/>
                        <a:cs typeface="Times New Roman" pitchFamily="18" charset="0"/>
                      </a:rPr>
                      <m:t>&gt;</m:t>
                    </m:r>
                    <m:r>
                      <a:rPr lang="en-US" altLang="zh-CN" sz="2000" b="0" i="1" smtClean="0">
                        <a:solidFill>
                          <a:srgbClr val="232323"/>
                        </a:solidFill>
                        <a:latin typeface="Cambria Math" panose="02040503050406030204" pitchFamily="18" charset="0"/>
                        <a:ea typeface="黑体" pitchFamily="49" charset="-122"/>
                        <a:cs typeface="Times New Roman" pitchFamily="18" charset="0"/>
                      </a:rPr>
                      <m:t>𝑇</m:t>
                    </m:r>
                    <m:sSub>
                      <m:sSubPr>
                        <m:ctrlPr>
                          <a:rPr lang="en-US" altLang="zh-CN" sz="2000" b="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𝐶</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𝑎𝑣</m:t>
                        </m:r>
                      </m:sub>
                    </m:sSub>
                  </m:oMath>
                </a14:m>
                <a:r>
                  <a:rPr lang="en-US" altLang="zh-CN" sz="2000"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232323"/>
                    </a:solidFill>
                    <a:latin typeface="Times New Roman" pitchFamily="18" charset="0"/>
                    <a:ea typeface="黑体" pitchFamily="49" charset="-122"/>
                    <a:cs typeface="Times New Roman" pitchFamily="18" charset="0"/>
                  </a:rPr>
                  <a:t>needs a rigorous proof</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Explicit formula for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𝑰</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e>
                    </m:d>
                  </m:oMath>
                </a14:m>
                <a:r>
                  <a:rPr lang="en-US" altLang="zh-CN" sz="2000" b="1" dirty="0">
                    <a:solidFill>
                      <a:srgbClr val="232323"/>
                    </a:solidFill>
                    <a:latin typeface="Times New Roman" pitchFamily="18" charset="0"/>
                    <a:ea typeface="黑体" pitchFamily="49" charset="-122"/>
                    <a:cs typeface="Times New Roman" pitchFamily="18" charset="0"/>
                  </a:rPr>
                  <a:t>?</a:t>
                </a:r>
              </a:p>
            </p:txBody>
          </p:sp>
        </mc:Choice>
        <mc:Fallback xmlns="">
          <p:sp>
            <p:nvSpPr>
              <p:cNvPr id="13" name="TextBox 4 1 1">
                <a:extLst>
                  <a:ext uri="{FF2B5EF4-FFF2-40B4-BE49-F238E27FC236}">
                    <a16:creationId xmlns:a16="http://schemas.microsoft.com/office/drawing/2014/main" id="{B7361AB2-4A6F-430C-B0B4-62BF71B75AEA}"/>
                  </a:ext>
                </a:extLst>
              </p:cNvPr>
              <p:cNvSpPr txBox="1">
                <a:spLocks noRot="1" noChangeAspect="1" noMove="1" noResize="1" noEditPoints="1" noAdjustHandles="1" noChangeArrowheads="1" noChangeShapeType="1" noTextEdit="1"/>
              </p:cNvSpPr>
              <p:nvPr/>
            </p:nvSpPr>
            <p:spPr>
              <a:xfrm>
                <a:off x="76200" y="3494241"/>
                <a:ext cx="9144000" cy="2007405"/>
              </a:xfrm>
              <a:prstGeom prst="rect">
                <a:avLst/>
              </a:prstGeom>
              <a:blipFill>
                <a:blip r:embed="rId8"/>
                <a:stretch>
                  <a:fillRect l="-933" t="-2424" b="-39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715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700106-A01C-47A0-BE56-4C0731B3874A}"/>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Numerical Results &amp; Discussions</a:t>
            </a:r>
          </a:p>
        </p:txBody>
      </p:sp>
      <p:sp>
        <p:nvSpPr>
          <p:cNvPr id="3" name="TextBox 4 1 1 1">
            <a:extLst>
              <a:ext uri="{FF2B5EF4-FFF2-40B4-BE49-F238E27FC236}">
                <a16:creationId xmlns:a16="http://schemas.microsoft.com/office/drawing/2014/main" id="{5BC06B21-216F-46FB-BBB0-5536F3135631}"/>
              </a:ext>
            </a:extLst>
          </p:cNvPr>
          <p:cNvSpPr txBox="1"/>
          <p:nvPr/>
        </p:nvSpPr>
        <p:spPr>
          <a:xfrm>
            <a:off x="91440" y="1203763"/>
            <a:ext cx="9144000" cy="1827032"/>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The proof of “</a:t>
            </a:r>
            <a:r>
              <a:rPr lang="en-US" altLang="zh-CN" b="1" dirty="0">
                <a:solidFill>
                  <a:srgbClr val="C00000"/>
                </a:solidFill>
                <a:latin typeface="Times New Roman" pitchFamily="18" charset="0"/>
                <a:ea typeface="黑体" pitchFamily="49" charset="-122"/>
                <a:cs typeface="Times New Roman" pitchFamily="18" charset="0"/>
              </a:rPr>
              <a:t>Exceed-Average</a:t>
            </a:r>
            <a:r>
              <a:rPr lang="en-US" altLang="zh-CN" b="1" dirty="0">
                <a:solidFill>
                  <a:srgbClr val="232323"/>
                </a:solidFill>
                <a:latin typeface="Times New Roman" pitchFamily="18" charset="0"/>
                <a:ea typeface="黑体" pitchFamily="49" charset="-122"/>
                <a:cs typeface="Times New Roman" pitchFamily="18" charset="0"/>
              </a:rPr>
              <a:t>” phenomenon</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Proofs are provided in our conference paper</a:t>
            </a:r>
          </a:p>
        </p:txBody>
      </p:sp>
      <p:pic>
        <p:nvPicPr>
          <p:cNvPr id="7" name="图片 6">
            <a:extLst>
              <a:ext uri="{FF2B5EF4-FFF2-40B4-BE49-F238E27FC236}">
                <a16:creationId xmlns:a16="http://schemas.microsoft.com/office/drawing/2014/main" id="{0A1753EB-C8D4-4B39-9932-6EEE586BF5A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05994" y="2341162"/>
            <a:ext cx="5458966" cy="2370948"/>
          </a:xfrm>
          <a:prstGeom prst="rect">
            <a:avLst/>
          </a:prstGeom>
        </p:spPr>
      </p:pic>
      <p:sp>
        <p:nvSpPr>
          <p:cNvPr id="9" name="矩形: 圆角 8">
            <a:extLst>
              <a:ext uri="{FF2B5EF4-FFF2-40B4-BE49-F238E27FC236}">
                <a16:creationId xmlns:a16="http://schemas.microsoft.com/office/drawing/2014/main" id="{0416A534-7D07-4741-B519-877389E83AD5}"/>
              </a:ext>
            </a:extLst>
          </p:cNvPr>
          <p:cNvSpPr/>
          <p:nvPr/>
        </p:nvSpPr>
        <p:spPr bwMode="auto">
          <a:xfrm>
            <a:off x="1770065" y="3654300"/>
            <a:ext cx="3723708" cy="784964"/>
          </a:xfrm>
          <a:prstGeom prst="roundRect">
            <a:avLst/>
          </a:prstGeom>
          <a:noFill/>
          <a:ln w="28575" cap="flat" cmpd="sng" algn="ctr">
            <a:solidFill>
              <a:srgbClr val="C00000"/>
            </a:solidFill>
            <a:prstDash val="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2" name="TextBox 4 1 1 2">
                <a:extLst>
                  <a:ext uri="{FF2B5EF4-FFF2-40B4-BE49-F238E27FC236}">
                    <a16:creationId xmlns:a16="http://schemas.microsoft.com/office/drawing/2014/main" id="{9F16D4B9-086E-4D9A-AD7F-89A8E389ADBB}"/>
                  </a:ext>
                </a:extLst>
              </p:cNvPr>
              <p:cNvSpPr txBox="1"/>
              <p:nvPr/>
            </p:nvSpPr>
            <p:spPr>
              <a:xfrm>
                <a:off x="76200" y="4913891"/>
                <a:ext cx="9144000" cy="1479290"/>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Operator formulation </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Treat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𝒕</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𝟏</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𝒕</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sub>
                        </m:sSub>
                      </m:e>
                    </m:d>
                  </m:oMath>
                </a14:m>
                <a:r>
                  <a:rPr lang="en-US" altLang="zh-CN" sz="2000" b="1" dirty="0">
                    <a:solidFill>
                      <a:srgbClr val="232323"/>
                    </a:solidFill>
                    <a:latin typeface="Times New Roman" pitchFamily="18" charset="0"/>
                    <a:ea typeface="黑体" pitchFamily="49" charset="-122"/>
                    <a:cs typeface="Times New Roman" pitchFamily="18" charset="0"/>
                  </a:rPr>
                  <a:t> as a </a:t>
                </a:r>
                <a:r>
                  <a:rPr lang="en-US" altLang="zh-CN" sz="2000" b="1" dirty="0">
                    <a:solidFill>
                      <a:srgbClr val="C00000"/>
                    </a:solidFill>
                    <a:latin typeface="Times New Roman" pitchFamily="18" charset="0"/>
                    <a:ea typeface="黑体" pitchFamily="49" charset="-122"/>
                    <a:cs typeface="Times New Roman" pitchFamily="18" charset="0"/>
                  </a:rPr>
                  <a:t>trace-class</a:t>
                </a:r>
                <a:r>
                  <a:rPr lang="en-US" altLang="zh-CN" sz="2000" b="1"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C00000"/>
                    </a:solidFill>
                    <a:latin typeface="Times New Roman" pitchFamily="18" charset="0"/>
                    <a:ea typeface="黑体" pitchFamily="49" charset="-122"/>
                    <a:cs typeface="Times New Roman" pitchFamily="18" charset="0"/>
                  </a:rPr>
                  <a:t>operator</a:t>
                </a:r>
                <a:r>
                  <a:rPr lang="en-US" altLang="zh-CN" sz="2000" b="1"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𝑴</m:t>
                    </m:r>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sSup>
                      <m:sSup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pPr>
                      <m:e>
                        <m:r>
                          <a:rPr lang="en-US" altLang="zh-CN" sz="2000" b="1" i="1" smtClean="0">
                            <a:solidFill>
                              <a:srgbClr val="232323"/>
                            </a:solidFill>
                            <a:latin typeface="Cambria Math" panose="02040503050406030204" pitchFamily="18" charset="0"/>
                            <a:ea typeface="黑体" pitchFamily="49" charset="-122"/>
                            <a:cs typeface="Times New Roman" pitchFamily="18" charset="0"/>
                          </a:rPr>
                          <m:t>ℒ</m:t>
                        </m:r>
                      </m:e>
                      <m:sup>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sup>
                    </m:sSup>
                    <m:d>
                      <m:dPr>
                        <m:begChr m:val="["/>
                        <m:endChr m:val="]"/>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den>
                        </m:f>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den>
                        </m:f>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sSup>
                      <m:sSupPr>
                        <m:ctrlPr>
                          <a:rPr lang="en-US" altLang="zh-CN" sz="2000" b="1" i="1">
                            <a:solidFill>
                              <a:srgbClr val="232323"/>
                            </a:solidFill>
                            <a:latin typeface="Cambria Math" panose="02040503050406030204" pitchFamily="18" charset="0"/>
                            <a:ea typeface="黑体" pitchFamily="49" charset="-122"/>
                            <a:cs typeface="Times New Roman" pitchFamily="18" charset="0"/>
                          </a:rPr>
                        </m:ctrlPr>
                      </m:sSupPr>
                      <m:e>
                        <m:r>
                          <a:rPr lang="en-US" altLang="zh-CN" sz="2000" b="1" i="1">
                            <a:solidFill>
                              <a:srgbClr val="232323"/>
                            </a:solidFill>
                            <a:latin typeface="Cambria Math" panose="02040503050406030204" pitchFamily="18" charset="0"/>
                            <a:ea typeface="黑体" pitchFamily="49" charset="-122"/>
                            <a:cs typeface="Times New Roman" pitchFamily="18" charset="0"/>
                          </a:rPr>
                          <m:t>ℒ</m:t>
                        </m:r>
                      </m:e>
                      <m:sup>
                        <m:r>
                          <a:rPr lang="en-US" altLang="zh-CN" sz="2000" b="1" i="1">
                            <a:solidFill>
                              <a:srgbClr val="232323"/>
                            </a:solidFill>
                            <a:latin typeface="Cambria Math" panose="02040503050406030204" pitchFamily="18" charset="0"/>
                            <a:ea typeface="黑体" pitchFamily="49" charset="-122"/>
                            <a:cs typeface="Times New Roman" pitchFamily="18" charset="0"/>
                          </a:rPr>
                          <m:t>𝟐</m:t>
                        </m:r>
                      </m:sup>
                    </m:sSup>
                    <m:d>
                      <m:dPr>
                        <m:begChr m:val="["/>
                        <m:endChr m:val="]"/>
                        <m:ctrlPr>
                          <a:rPr lang="en-US" altLang="zh-CN" sz="2000" b="1" i="1">
                            <a:solidFill>
                              <a:srgbClr val="232323"/>
                            </a:solidFill>
                            <a:latin typeface="Cambria Math" panose="02040503050406030204" pitchFamily="18" charset="0"/>
                            <a:ea typeface="黑体" pitchFamily="49" charset="-122"/>
                            <a:cs typeface="Times New Roman" pitchFamily="18" charset="0"/>
                          </a:rPr>
                        </m:ctrlPr>
                      </m:dPr>
                      <m:e>
                        <m:r>
                          <a:rPr lang="en-US" altLang="zh-CN" sz="2000" b="1" i="1">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a:solidFill>
                                  <a:srgbClr val="232323"/>
                                </a:solidFill>
                                <a:latin typeface="Cambria Math" panose="02040503050406030204" pitchFamily="18" charset="0"/>
                                <a:ea typeface="黑体" pitchFamily="49" charset="-122"/>
                                <a:cs typeface="Times New Roman" pitchFamily="18" charset="0"/>
                              </a:rPr>
                              <m:t>𝟐</m:t>
                            </m:r>
                          </m:den>
                        </m:f>
                        <m:r>
                          <a:rPr lang="en-US" altLang="zh-CN" sz="2000" b="1" i="1">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a:solidFill>
                                  <a:srgbClr val="232323"/>
                                </a:solidFill>
                                <a:latin typeface="Cambria Math" panose="02040503050406030204" pitchFamily="18" charset="0"/>
                                <a:ea typeface="黑体" pitchFamily="49" charset="-122"/>
                                <a:cs typeface="Times New Roman" pitchFamily="18" charset="0"/>
                              </a:rPr>
                              <m:t>𝟐</m:t>
                            </m:r>
                          </m:den>
                        </m:f>
                      </m:e>
                    </m:d>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14:m>
                  <m:oMath xmlns:m="http://schemas.openxmlformats.org/officeDocument/2006/math">
                    <m:r>
                      <m:rPr>
                        <m:sty m:val="p"/>
                      </m:rPr>
                      <a:rPr lang="en-US" altLang="zh-CN" sz="2000" b="0" i="0" smtClean="0">
                        <a:solidFill>
                          <a:srgbClr val="232323"/>
                        </a:solidFill>
                        <a:latin typeface="Cambria Math" panose="02040503050406030204" pitchFamily="18" charset="0"/>
                        <a:ea typeface="黑体" pitchFamily="49" charset="-122"/>
                        <a:cs typeface="Times New Roman" pitchFamily="18" charset="0"/>
                      </a:rPr>
                      <m:t>Tr</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𝑴</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𝑷𝑻</m:t>
                    </m:r>
                    <m:r>
                      <a:rPr lang="en-US" altLang="zh-CN" sz="2000" b="1" i="1" smtClean="0">
                        <a:solidFill>
                          <a:srgbClr val="232323"/>
                        </a:solidFill>
                        <a:latin typeface="Cambria Math" panose="02040503050406030204" pitchFamily="18" charset="0"/>
                        <a:ea typeface="黑体" pitchFamily="49" charset="-122"/>
                        <a:cs typeface="Times New Roman" pitchFamily="18" charset="0"/>
                      </a:rPr>
                      <m:t>&lt;∞→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𝑰</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&lt;∞</m:t>
                    </m:r>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l"/>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12" name="TextBox 4 1 1 2">
                <a:extLst>
                  <a:ext uri="{FF2B5EF4-FFF2-40B4-BE49-F238E27FC236}">
                    <a16:creationId xmlns:a16="http://schemas.microsoft.com/office/drawing/2014/main" id="{9F16D4B9-086E-4D9A-AD7F-89A8E389ADBB}"/>
                  </a:ext>
                </a:extLst>
              </p:cNvPr>
              <p:cNvSpPr txBox="1">
                <a:spLocks noRot="1" noChangeAspect="1" noMove="1" noResize="1" noEditPoints="1" noAdjustHandles="1" noChangeArrowheads="1" noChangeShapeType="1" noTextEdit="1"/>
              </p:cNvSpPr>
              <p:nvPr/>
            </p:nvSpPr>
            <p:spPr>
              <a:xfrm>
                <a:off x="76200" y="4913891"/>
                <a:ext cx="9144000" cy="1479290"/>
              </a:xfrm>
              <a:prstGeom prst="rect">
                <a:avLst/>
              </a:prstGeom>
              <a:blipFill>
                <a:blip r:embed="rId6"/>
                <a:stretch>
                  <a:fillRect l="-933" t="-32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2697074-8720-426D-9D45-9E56DC5B215C}"/>
                  </a:ext>
                </a:extLst>
              </p:cNvPr>
              <p:cNvSpPr txBox="1"/>
              <p:nvPr/>
            </p:nvSpPr>
            <p:spPr>
              <a:xfrm>
                <a:off x="6681020" y="2492508"/>
                <a:ext cx="2086897" cy="6837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1800" b="0" i="1" smtClean="0">
                              <a:solidFill>
                                <a:srgbClr val="232323"/>
                              </a:solidFill>
                              <a:latin typeface="Cambria Math" panose="02040503050406030204" pitchFamily="18" charset="0"/>
                              <a:ea typeface="黑体" pitchFamily="49" charset="-122"/>
                              <a:cs typeface="Times New Roman" pitchFamily="18" charset="0"/>
                            </a:rPr>
                            <m:t>𝜆</m:t>
                          </m:r>
                        </m:e>
                        <m:sub>
                          <m:r>
                            <a:rPr lang="en-US" altLang="zh-CN" sz="1800" b="0" i="1" smtClean="0">
                              <a:solidFill>
                                <a:srgbClr val="232323"/>
                              </a:solidFill>
                              <a:latin typeface="Cambria Math" panose="02040503050406030204" pitchFamily="18" charset="0"/>
                              <a:ea typeface="黑体" pitchFamily="49" charset="-122"/>
                              <a:cs typeface="Times New Roman" pitchFamily="18" charset="0"/>
                            </a:rPr>
                            <m:t>𝑘</m:t>
                          </m:r>
                        </m:sub>
                      </m:sSub>
                      <m:r>
                        <a:rPr lang="en-US" altLang="zh-CN" sz="1800" b="0"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1800"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1800" b="0" i="0" smtClean="0">
                              <a:solidFill>
                                <a:srgbClr val="232323"/>
                              </a:solidFill>
                              <a:latin typeface="Cambria Math" panose="02040503050406030204" pitchFamily="18" charset="0"/>
                              <a:ea typeface="黑体" pitchFamily="49" charset="-122"/>
                              <a:cs typeface="Times New Roman" pitchFamily="18" charset="0"/>
                            </a:rPr>
                            <m:t>2</m:t>
                          </m:r>
                          <m:r>
                            <a:rPr lang="en-US" altLang="zh-CN" sz="1800" b="0" i="1" smtClean="0">
                              <a:solidFill>
                                <a:srgbClr val="232323"/>
                              </a:solidFill>
                              <a:latin typeface="Cambria Math" panose="02040503050406030204" pitchFamily="18" charset="0"/>
                              <a:ea typeface="黑体" pitchFamily="49" charset="-122"/>
                              <a:cs typeface="Times New Roman" pitchFamily="18" charset="0"/>
                            </a:rPr>
                            <m:t>𝛼</m:t>
                          </m:r>
                          <m:r>
                            <a:rPr lang="en-US" altLang="zh-CN" sz="1800" b="0" i="1" smtClean="0">
                              <a:solidFill>
                                <a:srgbClr val="232323"/>
                              </a:solidFill>
                              <a:latin typeface="Cambria Math" panose="02040503050406030204" pitchFamily="18" charset="0"/>
                              <a:ea typeface="黑体" pitchFamily="49" charset="-122"/>
                              <a:cs typeface="Times New Roman" pitchFamily="18" charset="0"/>
                            </a:rPr>
                            <m:t>𝑃</m:t>
                          </m:r>
                        </m:num>
                        <m:den>
                          <m:sSup>
                            <m:sSupPr>
                              <m:ctrlPr>
                                <a:rPr lang="en-US" altLang="zh-CN" sz="1800" i="1" smtClean="0">
                                  <a:solidFill>
                                    <a:srgbClr val="232323"/>
                                  </a:solidFill>
                                  <a:latin typeface="Cambria Math" panose="02040503050406030204" pitchFamily="18" charset="0"/>
                                  <a:ea typeface="黑体" pitchFamily="49" charset="-122"/>
                                  <a:cs typeface="Times New Roman" pitchFamily="18" charset="0"/>
                                </a:rPr>
                              </m:ctrlPr>
                            </m:sSupPr>
                            <m:e>
                              <m:r>
                                <a:rPr lang="en-US" altLang="zh-CN" sz="1800" b="0" i="1" smtClean="0">
                                  <a:solidFill>
                                    <a:srgbClr val="232323"/>
                                  </a:solidFill>
                                  <a:latin typeface="Cambria Math" panose="02040503050406030204" pitchFamily="18" charset="0"/>
                                  <a:ea typeface="黑体" pitchFamily="49" charset="-122"/>
                                  <a:cs typeface="Times New Roman" pitchFamily="18" charset="0"/>
                                </a:rPr>
                                <m:t>𝛼</m:t>
                              </m:r>
                            </m:e>
                            <m:sup>
                              <m:r>
                                <a:rPr lang="en-US" altLang="zh-CN" sz="1800" b="0" i="1" smtClean="0">
                                  <a:solidFill>
                                    <a:srgbClr val="232323"/>
                                  </a:solidFill>
                                  <a:latin typeface="Cambria Math" panose="02040503050406030204" pitchFamily="18" charset="0"/>
                                  <a:ea typeface="黑体" pitchFamily="49" charset="-122"/>
                                  <a:cs typeface="Times New Roman" pitchFamily="18" charset="0"/>
                                </a:rPr>
                                <m:t>2</m:t>
                              </m:r>
                            </m:sup>
                          </m:sSup>
                          <m:r>
                            <a:rPr lang="en-US" altLang="zh-CN" sz="1800" b="0" i="1" smtClean="0">
                              <a:solidFill>
                                <a:srgbClr val="232323"/>
                              </a:solidFill>
                              <a:latin typeface="Cambria Math" panose="02040503050406030204" pitchFamily="18" charset="0"/>
                              <a:ea typeface="黑体" pitchFamily="49" charset="-122"/>
                              <a:cs typeface="Times New Roman" pitchFamily="18" charset="0"/>
                            </a:rPr>
                            <m:t>+</m:t>
                          </m:r>
                          <m:sSubSup>
                            <m:sSubSupPr>
                              <m:ctrlPr>
                                <a:rPr lang="en-US" altLang="zh-CN" sz="1800" i="1" smtClean="0">
                                  <a:solidFill>
                                    <a:srgbClr val="FF0000"/>
                                  </a:solidFill>
                                  <a:latin typeface="Cambria Math" panose="02040503050406030204" pitchFamily="18" charset="0"/>
                                  <a:ea typeface="黑体" pitchFamily="49" charset="-122"/>
                                  <a:cs typeface="Times New Roman" pitchFamily="18" charset="0"/>
                                </a:rPr>
                              </m:ctrlPr>
                            </m:sSubSupPr>
                            <m:e>
                              <m:r>
                                <a:rPr lang="en-US" altLang="zh-CN" sz="1800" b="0" i="1" smtClean="0">
                                  <a:solidFill>
                                    <a:srgbClr val="FF0000"/>
                                  </a:solidFill>
                                  <a:latin typeface="Cambria Math" panose="02040503050406030204" pitchFamily="18" charset="0"/>
                                  <a:ea typeface="黑体" pitchFamily="49" charset="-122"/>
                                  <a:cs typeface="Times New Roman" pitchFamily="18" charset="0"/>
                                </a:rPr>
                                <m:t>𝜔</m:t>
                              </m:r>
                            </m:e>
                            <m:sub>
                              <m:r>
                                <a:rPr lang="en-US" altLang="zh-CN" sz="1800" b="0" i="1" smtClean="0">
                                  <a:solidFill>
                                    <a:srgbClr val="FF0000"/>
                                  </a:solidFill>
                                  <a:latin typeface="Cambria Math" panose="02040503050406030204" pitchFamily="18" charset="0"/>
                                  <a:ea typeface="黑体" pitchFamily="49" charset="-122"/>
                                  <a:cs typeface="Times New Roman" pitchFamily="18" charset="0"/>
                                </a:rPr>
                                <m:t>𝑘</m:t>
                              </m:r>
                            </m:sub>
                            <m:sup>
                              <m:r>
                                <a:rPr lang="en-US" altLang="zh-CN" sz="1800" b="0" i="1" smtClean="0">
                                  <a:solidFill>
                                    <a:srgbClr val="FF0000"/>
                                  </a:solidFill>
                                  <a:latin typeface="Cambria Math" panose="02040503050406030204" pitchFamily="18" charset="0"/>
                                  <a:ea typeface="黑体" pitchFamily="49" charset="-122"/>
                                  <a:cs typeface="Times New Roman" pitchFamily="18" charset="0"/>
                                </a:rPr>
                                <m:t>2</m:t>
                              </m:r>
                            </m:sup>
                          </m:sSubSup>
                        </m:den>
                      </m:f>
                    </m:oMath>
                  </m:oMathPara>
                </a14:m>
                <a:endParaRPr lang="zh-CN" altLang="en-US" sz="1800" dirty="0"/>
              </a:p>
            </p:txBody>
          </p:sp>
        </mc:Choice>
        <mc:Fallback xmlns="">
          <p:sp>
            <p:nvSpPr>
              <p:cNvPr id="14" name="文本框 13">
                <a:extLst>
                  <a:ext uri="{FF2B5EF4-FFF2-40B4-BE49-F238E27FC236}">
                    <a16:creationId xmlns:a16="http://schemas.microsoft.com/office/drawing/2014/main" id="{A2697074-8720-426D-9D45-9E56DC5B215C}"/>
                  </a:ext>
                </a:extLst>
              </p:cNvPr>
              <p:cNvSpPr txBox="1">
                <a:spLocks noRot="1" noChangeAspect="1" noMove="1" noResize="1" noEditPoints="1" noAdjustHandles="1" noChangeArrowheads="1" noChangeShapeType="1" noTextEdit="1"/>
              </p:cNvSpPr>
              <p:nvPr/>
            </p:nvSpPr>
            <p:spPr>
              <a:xfrm>
                <a:off x="6681020" y="2492508"/>
                <a:ext cx="2086897" cy="683713"/>
              </a:xfrm>
              <a:prstGeom prst="rect">
                <a:avLst/>
              </a:prstGeom>
              <a:blipFill>
                <a:blip r:embed="rId7"/>
                <a:stretch>
                  <a:fillRect/>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A98AD12E-9497-4EE4-B8FD-73FBA2C5904E}"/>
              </a:ext>
            </a:extLst>
          </p:cNvPr>
          <p:cNvPicPr>
            <a:picLocks noChangeAspect="1"/>
          </p:cNvPicPr>
          <p:nvPr>
            <p:custDataLst>
              <p:tags r:id="rId1"/>
            </p:custDataLst>
          </p:nvPr>
        </p:nvPicPr>
        <p:blipFill rotWithShape="1">
          <a:blip r:embed="rId8"/>
          <a:srcRect r="42274" b="84647"/>
          <a:stretch/>
        </p:blipFill>
        <p:spPr>
          <a:xfrm>
            <a:off x="6084898" y="2081054"/>
            <a:ext cx="2823128" cy="230853"/>
          </a:xfrm>
          <a:prstGeom prst="rect">
            <a:avLst/>
          </a:prstGeom>
        </p:spPr>
      </p:pic>
      <p:pic>
        <p:nvPicPr>
          <p:cNvPr id="18" name="图片 17">
            <a:extLst>
              <a:ext uri="{FF2B5EF4-FFF2-40B4-BE49-F238E27FC236}">
                <a16:creationId xmlns:a16="http://schemas.microsoft.com/office/drawing/2014/main" id="{8FE7F0D7-BC33-4D72-B810-EF3F42FA6B92}"/>
              </a:ext>
            </a:extLst>
          </p:cNvPr>
          <p:cNvPicPr>
            <a:picLocks noChangeAspect="1"/>
          </p:cNvPicPr>
          <p:nvPr>
            <p:custDataLst>
              <p:tags r:id="rId2"/>
            </p:custDataLst>
          </p:nvPr>
        </p:nvPicPr>
        <p:blipFill>
          <a:blip r:embed="rId9"/>
          <a:stretch>
            <a:fillRect/>
          </a:stretch>
        </p:blipFill>
        <p:spPr>
          <a:xfrm>
            <a:off x="6429380" y="3399836"/>
            <a:ext cx="2427026" cy="557758"/>
          </a:xfrm>
          <a:prstGeom prst="rect">
            <a:avLst/>
          </a:prstGeom>
        </p:spPr>
      </p:pic>
    </p:spTree>
    <p:extLst>
      <p:ext uri="{BB962C8B-B14F-4D97-AF65-F5344CB8AC3E}">
        <p14:creationId xmlns:p14="http://schemas.microsoft.com/office/powerpoint/2010/main" val="291306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AAEBEE-C83A-4DDE-B90E-D9B0703C6798}"/>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Proof Sketch</a:t>
            </a:r>
          </a:p>
        </p:txBody>
      </p:sp>
      <mc:AlternateContent xmlns:mc="http://schemas.openxmlformats.org/markup-compatibility/2006" xmlns:a14="http://schemas.microsoft.com/office/drawing/2010/main">
        <mc:Choice Requires="a14">
          <p:sp>
            <p:nvSpPr>
              <p:cNvPr id="3" name="TextBox 4 1 1">
                <a:extLst>
                  <a:ext uri="{FF2B5EF4-FFF2-40B4-BE49-F238E27FC236}">
                    <a16:creationId xmlns:a16="http://schemas.microsoft.com/office/drawing/2014/main" id="{A5CB8461-0C92-4B0E-A6D3-F4B0C73AAEBF}"/>
                  </a:ext>
                </a:extLst>
              </p:cNvPr>
              <p:cNvSpPr txBox="1"/>
              <p:nvPr/>
            </p:nvSpPr>
            <p:spPr>
              <a:xfrm>
                <a:off x="76200" y="3866756"/>
                <a:ext cx="9144000" cy="2187457"/>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Achievability &amp; Converse bounds</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C00000"/>
                    </a:solidFill>
                    <a:latin typeface="Times New Roman" pitchFamily="18" charset="0"/>
                    <a:ea typeface="黑体" pitchFamily="49" charset="-122"/>
                    <a:cs typeface="Times New Roman" pitchFamily="18" charset="0"/>
                  </a:rPr>
                  <a:t>Open questions</a:t>
                </a:r>
                <a:r>
                  <a:rPr lang="en-US" altLang="zh-CN" sz="2000" b="1"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𝑰</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e>
                    </m:d>
                  </m:oMath>
                </a14:m>
                <a:r>
                  <a:rPr lang="en-US" altLang="zh-CN" sz="2000" b="1" dirty="0">
                    <a:solidFill>
                      <a:srgbClr val="232323"/>
                    </a:solidFill>
                    <a:latin typeface="Times New Roman" pitchFamily="18" charset="0"/>
                    <a:ea typeface="黑体" pitchFamily="49" charset="-122"/>
                    <a:cs typeface="Times New Roman" pitchFamily="18" charset="0"/>
                  </a:rPr>
                  <a:t> needs to be maximized to obtain the capacity. </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Globally bandlimited to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𝑾</m:t>
                    </m:r>
                  </m:oMath>
                </a14:m>
                <a:r>
                  <a:rPr lang="en-US" altLang="zh-CN" sz="2000" b="1" dirty="0">
                    <a:solidFill>
                      <a:srgbClr val="232323"/>
                    </a:solidFill>
                    <a:latin typeface="Times New Roman" pitchFamily="18" charset="0"/>
                    <a:ea typeface="黑体" pitchFamily="49" charset="-122"/>
                    <a:cs typeface="Times New Roman" pitchFamily="18" charset="0"/>
                  </a:rPr>
                  <a:t>, observations restricted to </a:t>
                </a:r>
                <a14:m>
                  <m:oMath xmlns:m="http://schemas.openxmlformats.org/officeDocument/2006/math">
                    <m:d>
                      <m:dPr>
                        <m:begChr m:val="["/>
                        <m:endChr m:val="]"/>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den>
                        </m:f>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f>
                          <m:f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fPr>
                          <m:num>
                            <m:r>
                              <a:rPr lang="en-US" altLang="zh-CN" sz="2000" b="1" i="1" smtClean="0">
                                <a:solidFill>
                                  <a:srgbClr val="232323"/>
                                </a:solidFill>
                                <a:latin typeface="Cambria Math" panose="02040503050406030204" pitchFamily="18" charset="0"/>
                                <a:ea typeface="黑体" pitchFamily="49" charset="-122"/>
                                <a:cs typeface="Times New Roman" pitchFamily="18" charset="0"/>
                              </a:rPr>
                              <m:t>𝑻</m:t>
                            </m:r>
                          </m:num>
                          <m:den>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den>
                        </m:f>
                      </m:e>
                    </m:d>
                  </m:oMath>
                </a14:m>
                <a:r>
                  <a:rPr lang="en-US" altLang="zh-CN" sz="2000" b="1" dirty="0">
                    <a:solidFill>
                      <a:srgbClr val="232323"/>
                    </a:solidFill>
                    <a:latin typeface="Times New Roman" pitchFamily="18" charset="0"/>
                    <a:ea typeface="黑体" pitchFamily="49" charset="-122"/>
                    <a:cs typeface="Times New Roman" pitchFamily="18" charset="0"/>
                  </a:rPr>
                  <a:t>.</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A useful orthonormal bases: </a:t>
                </a:r>
                <a:r>
                  <a:rPr lang="en-US" altLang="zh-CN" sz="2000" b="1" dirty="0">
                    <a:solidFill>
                      <a:srgbClr val="C00000"/>
                    </a:solidFill>
                    <a:latin typeface="Times New Roman" pitchFamily="18" charset="0"/>
                    <a:ea typeface="黑体" pitchFamily="49" charset="-122"/>
                    <a:cs typeface="Times New Roman" pitchFamily="18" charset="0"/>
                  </a:rPr>
                  <a:t>PSWF</a:t>
                </a:r>
                <a:r>
                  <a:rPr lang="en-US" altLang="zh-CN" sz="2000" b="1" dirty="0">
                    <a:solidFill>
                      <a:srgbClr val="232323"/>
                    </a:solidFill>
                    <a:latin typeface="Times New Roman" pitchFamily="18" charset="0"/>
                    <a:ea typeface="黑体" pitchFamily="49" charset="-122"/>
                    <a:cs typeface="Times New Roman" pitchFamily="18" charset="0"/>
                  </a:rPr>
                  <a:t>.</a:t>
                </a:r>
                <a:r>
                  <a:rPr lang="zh-CN" altLang="en-US" sz="2000" b="1" dirty="0">
                    <a:solidFill>
                      <a:srgbClr val="232323"/>
                    </a:solidFill>
                    <a:latin typeface="Times New Roman" pitchFamily="18" charset="0"/>
                    <a:ea typeface="黑体" pitchFamily="49" charset="-122"/>
                    <a:cs typeface="Times New Roman" pitchFamily="18" charset="0"/>
                  </a:rPr>
                  <a:t> </a:t>
                </a:r>
              </a:p>
            </p:txBody>
          </p:sp>
        </mc:Choice>
        <mc:Fallback xmlns="">
          <p:sp>
            <p:nvSpPr>
              <p:cNvPr id="3" name="TextBox 4 1 1">
                <a:extLst>
                  <a:ext uri="{FF2B5EF4-FFF2-40B4-BE49-F238E27FC236}">
                    <a16:creationId xmlns:a16="http://schemas.microsoft.com/office/drawing/2014/main" id="{A5CB8461-0C92-4B0E-A6D3-F4B0C73AAEBF}"/>
                  </a:ext>
                </a:extLst>
              </p:cNvPr>
              <p:cNvSpPr txBox="1">
                <a:spLocks noRot="1" noChangeAspect="1" noMove="1" noResize="1" noEditPoints="1" noAdjustHandles="1" noChangeArrowheads="1" noChangeShapeType="1" noTextEdit="1"/>
              </p:cNvSpPr>
              <p:nvPr/>
            </p:nvSpPr>
            <p:spPr>
              <a:xfrm>
                <a:off x="76200" y="3866756"/>
                <a:ext cx="9144000" cy="2187457"/>
              </a:xfrm>
              <a:prstGeom prst="rect">
                <a:avLst/>
              </a:prstGeom>
              <a:blipFill>
                <a:blip r:embed="rId3"/>
                <a:stretch>
                  <a:fillRect l="-933" t="-22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4 1 1">
                <a:extLst>
                  <a:ext uri="{FF2B5EF4-FFF2-40B4-BE49-F238E27FC236}">
                    <a16:creationId xmlns:a16="http://schemas.microsoft.com/office/drawing/2014/main" id="{B6A9D361-3FD5-49B4-A907-FF4373797367}"/>
                  </a:ext>
                </a:extLst>
              </p:cNvPr>
              <p:cNvSpPr txBox="1"/>
              <p:nvPr/>
            </p:nvSpPr>
            <p:spPr>
              <a:xfrm>
                <a:off x="76200" y="1180090"/>
                <a:ext cx="9008806" cy="2187457"/>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Proof sketch of Theorem 2, to prove the inequality, we </a:t>
                </a:r>
              </a:p>
              <a:p>
                <a:pPr lvl="2" indent="-457200">
                  <a:spcBef>
                    <a:spcPts val="600"/>
                  </a:spcBef>
                  <a:buClr>
                    <a:srgbClr val="000000"/>
                  </a:buClr>
                  <a:buAutoNum type="arabicParenBoth"/>
                  <a:defRPr/>
                </a:pPr>
                <a:r>
                  <a:rPr lang="en-US" altLang="zh-CN" sz="2000" b="1" dirty="0">
                    <a:solidFill>
                      <a:srgbClr val="232323"/>
                    </a:solidFill>
                    <a:latin typeface="Times New Roman" pitchFamily="18" charset="0"/>
                    <a:ea typeface="黑体" pitchFamily="49" charset="-122"/>
                    <a:cs typeface="Times New Roman" pitchFamily="18" charset="0"/>
                  </a:rPr>
                  <a:t>Take the derivative w.r.t.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𝑷</m:t>
                    </m:r>
                  </m:oMath>
                </a14:m>
                <a:endParaRPr lang="en-US" altLang="zh-CN" sz="2000" b="1" dirty="0">
                  <a:solidFill>
                    <a:srgbClr val="232323"/>
                  </a:solidFill>
                  <a:latin typeface="Times New Roman" pitchFamily="18" charset="0"/>
                  <a:ea typeface="黑体" pitchFamily="49" charset="-122"/>
                  <a:cs typeface="Times New Roman" pitchFamily="18" charset="0"/>
                </a:endParaRPr>
              </a:p>
              <a:p>
                <a:pPr lvl="2" indent="-457200">
                  <a:spcBef>
                    <a:spcPts val="600"/>
                  </a:spcBef>
                  <a:buClr>
                    <a:srgbClr val="000000"/>
                  </a:buClr>
                  <a:buAutoNum type="arabicParenBoth"/>
                  <a:defRPr/>
                </a:pPr>
                <a:r>
                  <a:rPr lang="en-US" altLang="zh-CN" sz="2000" b="1" dirty="0">
                    <a:solidFill>
                      <a:srgbClr val="232323"/>
                    </a:solidFill>
                    <a:latin typeface="Times New Roman" pitchFamily="18" charset="0"/>
                    <a:ea typeface="黑体" pitchFamily="49" charset="-122"/>
                    <a:cs typeface="Times New Roman" pitchFamily="18" charset="0"/>
                  </a:rPr>
                  <a:t>Use the finiteness of the operator trace </a:t>
                </a:r>
                <a14:m>
                  <m:oMath xmlns:m="http://schemas.openxmlformats.org/officeDocument/2006/math">
                    <m:r>
                      <a:rPr lang="en-US" altLang="zh-CN" sz="2000" b="1" i="0" smtClean="0">
                        <a:solidFill>
                          <a:srgbClr val="232323"/>
                        </a:solidFill>
                        <a:latin typeface="Cambria Math" panose="02040503050406030204" pitchFamily="18" charset="0"/>
                        <a:ea typeface="黑体" pitchFamily="49" charset="-122"/>
                        <a:cs typeface="Times New Roman" pitchFamily="18" charset="0"/>
                      </a:rPr>
                      <m:t>𝐓𝐫</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𝑴</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𝑷𝑻</m:t>
                    </m:r>
                  </m:oMath>
                </a14:m>
                <a:r>
                  <a:rPr lang="en-US" altLang="zh-CN" sz="2000" b="1" dirty="0">
                    <a:solidFill>
                      <a:srgbClr val="232323"/>
                    </a:solidFill>
                    <a:latin typeface="Times New Roman" pitchFamily="18" charset="0"/>
                    <a:ea typeface="黑体" pitchFamily="49" charset="-122"/>
                    <a:cs typeface="Times New Roman" pitchFamily="18" charset="0"/>
                  </a:rPr>
                  <a:t>, and convert the original inequality into another form related to </a:t>
                </a:r>
                <a14:m>
                  <m:oMath xmlns:m="http://schemas.openxmlformats.org/officeDocument/2006/math">
                    <m:r>
                      <a:rPr lang="en-US" altLang="zh-CN" sz="2000" b="1" smtClean="0">
                        <a:solidFill>
                          <a:srgbClr val="C00000"/>
                        </a:solidFill>
                        <a:latin typeface="Cambria Math" panose="02040503050406030204" pitchFamily="18" charset="0"/>
                        <a:ea typeface="黑体" pitchFamily="49" charset="-122"/>
                        <a:cs typeface="Times New Roman" pitchFamily="18" charset="0"/>
                      </a:rPr>
                      <m:t>𝐓𝐫</m:t>
                    </m:r>
                    <m:d>
                      <m:dPr>
                        <m:ctrlPr>
                          <a:rPr lang="en-US" altLang="zh-CN" sz="2000" b="1" i="1">
                            <a:solidFill>
                              <a:srgbClr val="C00000"/>
                            </a:solidFill>
                            <a:latin typeface="Cambria Math" panose="02040503050406030204" pitchFamily="18" charset="0"/>
                            <a:ea typeface="黑体" pitchFamily="49" charset="-122"/>
                            <a:cs typeface="Times New Roman" pitchFamily="18" charset="0"/>
                          </a:rPr>
                        </m:ctrlPr>
                      </m:dPr>
                      <m:e>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a:solidFill>
                                  <a:srgbClr val="C00000"/>
                                </a:solidFill>
                                <a:latin typeface="Cambria Math" panose="02040503050406030204" pitchFamily="18" charset="0"/>
                                <a:ea typeface="黑体" pitchFamily="49" charset="-122"/>
                                <a:cs typeface="Times New Roman" pitchFamily="18" charset="0"/>
                              </a:rPr>
                              <m:t>𝑴</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𝟐</m:t>
                            </m:r>
                          </m:sup>
                        </m:sSup>
                      </m:e>
                    </m:d>
                  </m:oMath>
                </a14:m>
                <a:endParaRPr lang="en-US" altLang="zh-CN" sz="2000" b="1" dirty="0">
                  <a:solidFill>
                    <a:srgbClr val="232323"/>
                  </a:solidFill>
                  <a:latin typeface="Times New Roman" pitchFamily="18" charset="0"/>
                  <a:ea typeface="黑体" pitchFamily="49" charset="-122"/>
                  <a:cs typeface="Times New Roman" pitchFamily="18" charset="0"/>
                </a:endParaRPr>
              </a:p>
              <a:p>
                <a:pPr lvl="2" indent="-457200">
                  <a:spcBef>
                    <a:spcPts val="600"/>
                  </a:spcBef>
                  <a:buClr>
                    <a:srgbClr val="000000"/>
                  </a:buClr>
                  <a:buAutoNum type="arabicParenBoth"/>
                  <a:defRPr/>
                </a:pPr>
                <a:r>
                  <a:rPr lang="en-US" altLang="zh-CN" sz="2000" b="1" dirty="0">
                    <a:solidFill>
                      <a:srgbClr val="232323"/>
                    </a:solidFill>
                    <a:latin typeface="Times New Roman" pitchFamily="18" charset="0"/>
                    <a:ea typeface="黑体" pitchFamily="49" charset="-122"/>
                    <a:cs typeface="Times New Roman" pitchFamily="18" charset="0"/>
                  </a:rPr>
                  <a:t>Evaluate </a:t>
                </a:r>
                <a14:m>
                  <m:oMath xmlns:m="http://schemas.openxmlformats.org/officeDocument/2006/math">
                    <m:r>
                      <a:rPr lang="en-US" altLang="zh-CN" sz="2000" b="1" smtClean="0">
                        <a:solidFill>
                          <a:srgbClr val="C00000"/>
                        </a:solidFill>
                        <a:latin typeface="Cambria Math" panose="02040503050406030204" pitchFamily="18" charset="0"/>
                        <a:ea typeface="黑体" pitchFamily="49" charset="-122"/>
                        <a:cs typeface="Times New Roman" pitchFamily="18" charset="0"/>
                      </a:rPr>
                      <m:t>𝐓𝐫</m:t>
                    </m:r>
                    <m:d>
                      <m:dPr>
                        <m:ctrlPr>
                          <a:rPr lang="en-US" altLang="zh-CN" sz="2000" b="1" i="1">
                            <a:solidFill>
                              <a:srgbClr val="C00000"/>
                            </a:solidFill>
                            <a:latin typeface="Cambria Math" panose="02040503050406030204" pitchFamily="18" charset="0"/>
                            <a:ea typeface="黑体" pitchFamily="49" charset="-122"/>
                            <a:cs typeface="Times New Roman" pitchFamily="18" charset="0"/>
                          </a:rPr>
                        </m:ctrlPr>
                      </m:dPr>
                      <m:e>
                        <m:sSup>
                          <m:sSup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000" b="1" i="1">
                                <a:solidFill>
                                  <a:srgbClr val="C00000"/>
                                </a:solidFill>
                                <a:latin typeface="Cambria Math" panose="02040503050406030204" pitchFamily="18" charset="0"/>
                                <a:ea typeface="黑体" pitchFamily="49" charset="-122"/>
                                <a:cs typeface="Times New Roman" pitchFamily="18" charset="0"/>
                              </a:rPr>
                              <m:t>𝑴</m:t>
                            </m:r>
                          </m:e>
                          <m:sup>
                            <m:r>
                              <a:rPr lang="en-US" altLang="zh-CN" sz="2000" b="1" i="1" smtClean="0">
                                <a:solidFill>
                                  <a:srgbClr val="C00000"/>
                                </a:solidFill>
                                <a:latin typeface="Cambria Math" panose="02040503050406030204" pitchFamily="18" charset="0"/>
                                <a:ea typeface="黑体" pitchFamily="49" charset="-122"/>
                                <a:cs typeface="Times New Roman" pitchFamily="18" charset="0"/>
                              </a:rPr>
                              <m:t>𝟐</m:t>
                            </m:r>
                          </m:sup>
                        </m:sSup>
                      </m:e>
                    </m:d>
                  </m:oMath>
                </a14:m>
                <a:r>
                  <a:rPr lang="en-US" altLang="zh-CN" sz="2000" b="1" dirty="0">
                    <a:solidFill>
                      <a:srgbClr val="232323"/>
                    </a:solidFill>
                    <a:latin typeface="Times New Roman" pitchFamily="18" charset="0"/>
                    <a:ea typeface="黑体" pitchFamily="49" charset="-122"/>
                    <a:cs typeface="Times New Roman" pitchFamily="18" charset="0"/>
                  </a:rPr>
                  <a:t> explicitly, and it leads to the conclusion directly</a:t>
                </a:r>
              </a:p>
            </p:txBody>
          </p:sp>
        </mc:Choice>
        <mc:Fallback xmlns="">
          <p:sp>
            <p:nvSpPr>
              <p:cNvPr id="4" name="TextBox 4 1 1">
                <a:extLst>
                  <a:ext uri="{FF2B5EF4-FFF2-40B4-BE49-F238E27FC236}">
                    <a16:creationId xmlns:a16="http://schemas.microsoft.com/office/drawing/2014/main" id="{B6A9D361-3FD5-49B4-A907-FF4373797367}"/>
                  </a:ext>
                </a:extLst>
              </p:cNvPr>
              <p:cNvSpPr txBox="1">
                <a:spLocks noRot="1" noChangeAspect="1" noMove="1" noResize="1" noEditPoints="1" noAdjustHandles="1" noChangeArrowheads="1" noChangeShapeType="1" noTextEdit="1"/>
              </p:cNvSpPr>
              <p:nvPr/>
            </p:nvSpPr>
            <p:spPr>
              <a:xfrm>
                <a:off x="76200" y="1180090"/>
                <a:ext cx="9008806" cy="2187457"/>
              </a:xfrm>
              <a:prstGeom prst="rect">
                <a:avLst/>
              </a:prstGeom>
              <a:blipFill>
                <a:blip r:embed="rId4"/>
                <a:stretch>
                  <a:fillRect l="-948" t="-2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427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35745D-0CD8-474E-85E9-DEBDEF722DB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Numerical Results &amp; Discussions</a:t>
            </a:r>
          </a:p>
        </p:txBody>
      </p:sp>
      <mc:AlternateContent xmlns:mc="http://schemas.openxmlformats.org/markup-compatibility/2006" xmlns:a14="http://schemas.microsoft.com/office/drawing/2010/main">
        <mc:Choice Requires="a14">
          <p:sp>
            <p:nvSpPr>
              <p:cNvPr id="3" name="TextBox 4 1 1">
                <a:extLst>
                  <a:ext uri="{FF2B5EF4-FFF2-40B4-BE49-F238E27FC236}">
                    <a16:creationId xmlns:a16="http://schemas.microsoft.com/office/drawing/2014/main" id="{3CDF208E-2567-4C44-B67B-51C70AC674C3}"/>
                  </a:ext>
                </a:extLst>
              </p:cNvPr>
              <p:cNvSpPr txBox="1"/>
              <p:nvPr/>
            </p:nvSpPr>
            <p:spPr>
              <a:xfrm>
                <a:off x="91440" y="1203763"/>
                <a:ext cx="9144000" cy="1827032"/>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Beyond the special case </a:t>
                </a:r>
                <a14:m>
                  <m:oMath xmlns:m="http://schemas.openxmlformats.org/officeDocument/2006/math">
                    <m:sSub>
                      <m:sSubPr>
                        <m:ctrlPr>
                          <a:rPr lang="en-US" altLang="zh-CN" sz="24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4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4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4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4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400" b="1" i="1" smtClean="0">
                        <a:solidFill>
                          <a:srgbClr val="232323"/>
                        </a:solidFill>
                        <a:latin typeface="Cambria Math" panose="02040503050406030204" pitchFamily="18" charset="0"/>
                        <a:ea typeface="黑体" pitchFamily="49" charset="-122"/>
                        <a:cs typeface="Times New Roman" pitchFamily="18" charset="0"/>
                      </a:rPr>
                      <m:t>=</m:t>
                    </m:r>
                    <m:r>
                      <a:rPr lang="en-US" altLang="zh-CN" sz="2400" b="1" i="1" smtClean="0">
                        <a:solidFill>
                          <a:srgbClr val="C00000"/>
                        </a:solidFill>
                        <a:latin typeface="Cambria Math" panose="02040503050406030204" pitchFamily="18" charset="0"/>
                        <a:ea typeface="黑体" pitchFamily="49" charset="-122"/>
                        <a:cs typeface="Times New Roman" pitchFamily="18" charset="0"/>
                      </a:rPr>
                      <m:t>𝑷</m:t>
                    </m:r>
                    <m:sSup>
                      <m:sSupPr>
                        <m:ctrlPr>
                          <a:rPr lang="en-US" altLang="zh-CN" sz="2400" b="1" i="1" smtClean="0">
                            <a:solidFill>
                              <a:srgbClr val="C00000"/>
                            </a:solidFill>
                            <a:latin typeface="Cambria Math" panose="02040503050406030204" pitchFamily="18" charset="0"/>
                            <a:ea typeface="黑体" pitchFamily="49" charset="-122"/>
                            <a:cs typeface="Times New Roman" pitchFamily="18" charset="0"/>
                          </a:rPr>
                        </m:ctrlPr>
                      </m:sSupPr>
                      <m:e>
                        <m:r>
                          <a:rPr lang="en-US" altLang="zh-CN" sz="2400" b="1" i="1" smtClean="0">
                            <a:solidFill>
                              <a:srgbClr val="C00000"/>
                            </a:solidFill>
                            <a:latin typeface="Cambria Math" panose="02040503050406030204" pitchFamily="18" charset="0"/>
                            <a:ea typeface="黑体" pitchFamily="49" charset="-122"/>
                            <a:cs typeface="Times New Roman" pitchFamily="18" charset="0"/>
                          </a:rPr>
                          <m:t>𝒆</m:t>
                        </m:r>
                      </m:e>
                      <m:sup>
                        <m:r>
                          <a:rPr lang="en-US" altLang="zh-CN" sz="2400" b="1" i="1" smtClean="0">
                            <a:solidFill>
                              <a:srgbClr val="C00000"/>
                            </a:solidFill>
                            <a:latin typeface="Cambria Math" panose="02040503050406030204" pitchFamily="18" charset="0"/>
                            <a:ea typeface="黑体" pitchFamily="49" charset="-122"/>
                            <a:cs typeface="Times New Roman" pitchFamily="18" charset="0"/>
                          </a:rPr>
                          <m:t>−</m:t>
                        </m:r>
                        <m:r>
                          <a:rPr lang="en-US" altLang="zh-CN" sz="2400" b="1" i="1" smtClean="0">
                            <a:solidFill>
                              <a:srgbClr val="C00000"/>
                            </a:solidFill>
                            <a:latin typeface="Cambria Math" panose="02040503050406030204" pitchFamily="18" charset="0"/>
                            <a:ea typeface="黑体" pitchFamily="49" charset="-122"/>
                            <a:cs typeface="Times New Roman" pitchFamily="18" charset="0"/>
                          </a:rPr>
                          <m:t>𝜶</m:t>
                        </m:r>
                        <m:d>
                          <m:dPr>
                            <m:begChr m:val="|"/>
                            <m:endChr m:val="|"/>
                            <m:ctrlPr>
                              <a:rPr lang="en-US" altLang="zh-CN" sz="24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400" b="1" i="1" smtClean="0">
                                <a:solidFill>
                                  <a:srgbClr val="C00000"/>
                                </a:solidFill>
                                <a:latin typeface="Cambria Math" panose="02040503050406030204" pitchFamily="18" charset="0"/>
                                <a:ea typeface="黑体" pitchFamily="49" charset="-122"/>
                                <a:cs typeface="Times New Roman" pitchFamily="18" charset="0"/>
                              </a:rPr>
                              <m:t>𝝉</m:t>
                            </m:r>
                          </m:e>
                        </m:d>
                      </m:sup>
                    </m:sSup>
                  </m:oMath>
                </a14:m>
                <a:r>
                  <a:rPr lang="en-US" altLang="zh-CN" b="1" dirty="0">
                    <a:solidFill>
                      <a:srgbClr val="232323"/>
                    </a:solidFill>
                    <a:latin typeface="Times New Roman" pitchFamily="18" charset="0"/>
                    <a:ea typeface="黑体" pitchFamily="49" charset="-122"/>
                    <a:cs typeface="Times New Roman" pitchFamily="18" charset="0"/>
                  </a:rPr>
                  <a:t>: Another case</a:t>
                </a:r>
              </a:p>
              <a:p>
                <a:pPr marL="800100" lvl="2" indent="-342900">
                  <a:spcBef>
                    <a:spcPts val="600"/>
                  </a:spcBef>
                  <a:buClr>
                    <a:srgbClr val="000000"/>
                  </a:buClr>
                  <a:buFont typeface="Wingdings" panose="05000000000000000000" pitchFamily="2" charset="2"/>
                  <a:buChar char="Ø"/>
                  <a:defRPr/>
                </a:pP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0" smtClean="0">
                        <a:solidFill>
                          <a:srgbClr val="232323"/>
                        </a:solidFill>
                        <a:latin typeface="Cambria Math" panose="02040503050406030204" pitchFamily="18" charset="0"/>
                        <a:ea typeface="黑体" pitchFamily="49" charset="-122"/>
                        <a:cs typeface="Times New Roman" pitchFamily="18" charset="0"/>
                      </a:rPr>
                      <m:t>𝐬𝐢𝐧𝐜</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𝟏𝟎</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𝑵</m:t>
                        </m:r>
                      </m:sub>
                    </m:sSub>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0" smtClean="0">
                        <a:solidFill>
                          <a:srgbClr val="232323"/>
                        </a:solidFill>
                        <a:latin typeface="Cambria Math" panose="02040503050406030204" pitchFamily="18" charset="0"/>
                        <a:ea typeface="黑体" pitchFamily="49" charset="-122"/>
                        <a:cs typeface="Times New Roman" pitchFamily="18" charset="0"/>
                      </a:rPr>
                      <m:t>𝐞𝐱𝐩</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𝝉</m:t>
                        </m:r>
                      </m:e>
                    </m:d>
                  </m:oMath>
                </a14:m>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3" name="TextBox 4 1 1">
                <a:extLst>
                  <a:ext uri="{FF2B5EF4-FFF2-40B4-BE49-F238E27FC236}">
                    <a16:creationId xmlns:a16="http://schemas.microsoft.com/office/drawing/2014/main" id="{3CDF208E-2567-4C44-B67B-51C70AC674C3}"/>
                  </a:ext>
                </a:extLst>
              </p:cNvPr>
              <p:cNvSpPr txBox="1">
                <a:spLocks noRot="1" noChangeAspect="1" noMove="1" noResize="1" noEditPoints="1" noAdjustHandles="1" noChangeArrowheads="1" noChangeShapeType="1" noTextEdit="1"/>
              </p:cNvSpPr>
              <p:nvPr/>
            </p:nvSpPr>
            <p:spPr>
              <a:xfrm>
                <a:off x="91440" y="1203763"/>
                <a:ext cx="9144000" cy="1827032"/>
              </a:xfrm>
              <a:prstGeom prst="rect">
                <a:avLst/>
              </a:prstGeom>
              <a:blipFill>
                <a:blip r:embed="rId3"/>
                <a:stretch>
                  <a:fillRect l="-867" t="-133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284FDCC-7B35-4E10-A802-09B53BB5D0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5798" y="2381303"/>
            <a:ext cx="4798983" cy="3678290"/>
          </a:xfrm>
          <a:prstGeom prst="rect">
            <a:avLst/>
          </a:prstGeom>
        </p:spPr>
      </p:pic>
      <p:sp>
        <p:nvSpPr>
          <p:cNvPr id="6" name="箭头: 右 5">
            <a:extLst>
              <a:ext uri="{FF2B5EF4-FFF2-40B4-BE49-F238E27FC236}">
                <a16:creationId xmlns:a16="http://schemas.microsoft.com/office/drawing/2014/main" id="{4C097880-8618-4EC0-B7FD-714B787973FE}"/>
              </a:ext>
            </a:extLst>
          </p:cNvPr>
          <p:cNvSpPr/>
          <p:nvPr/>
        </p:nvSpPr>
        <p:spPr bwMode="auto">
          <a:xfrm rot="8121772">
            <a:off x="5396993" y="5371548"/>
            <a:ext cx="516337" cy="323993"/>
          </a:xfrm>
          <a:prstGeom prst="rightArrow">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文本框 6">
            <a:extLst>
              <a:ext uri="{FF2B5EF4-FFF2-40B4-BE49-F238E27FC236}">
                <a16:creationId xmlns:a16="http://schemas.microsoft.com/office/drawing/2014/main" id="{86ADCA53-BC6C-4137-B623-A88DF1DF80F7}"/>
              </a:ext>
            </a:extLst>
          </p:cNvPr>
          <p:cNvSpPr txBox="1"/>
          <p:nvPr/>
        </p:nvSpPr>
        <p:spPr>
          <a:xfrm>
            <a:off x="5952688" y="4814547"/>
            <a:ext cx="3102822" cy="1015663"/>
          </a:xfrm>
          <a:prstGeom prst="rect">
            <a:avLst/>
          </a:prstGeom>
          <a:noFill/>
        </p:spPr>
        <p:txBody>
          <a:bodyPr wrap="squar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Approximated by </a:t>
            </a:r>
            <a:r>
              <a:rPr lang="en-US" altLang="zh-CN" sz="2000" b="1" dirty="0">
                <a:solidFill>
                  <a:srgbClr val="3333FF"/>
                </a:solidFill>
                <a:latin typeface="Times New Roman" panose="02020603050405020304" pitchFamily="18" charset="0"/>
                <a:cs typeface="Times New Roman" panose="02020603050405020304" pitchFamily="18" charset="0"/>
              </a:rPr>
              <a:t>discretization</a:t>
            </a:r>
            <a:r>
              <a:rPr lang="en-US" altLang="zh-CN" sz="2000" b="1" dirty="0">
                <a:solidFill>
                  <a:srgbClr val="000000"/>
                </a:solidFill>
                <a:latin typeface="Times New Roman" panose="02020603050405020304" pitchFamily="18" charset="0"/>
                <a:cs typeface="Times New Roman" panose="02020603050405020304" pitchFamily="18" charset="0"/>
              </a:rPr>
              <a:t> over the time axis</a:t>
            </a:r>
            <a:endParaRPr lang="zh-CN" altLang="en-US" sz="2000" b="1" dirty="0">
              <a:solidFill>
                <a:srgbClr val="000000"/>
              </a:solidFill>
              <a:latin typeface="Times New Roman" panose="02020603050405020304" pitchFamily="18" charset="0"/>
              <a:cs typeface="Times New Roman" panose="02020603050405020304" pitchFamily="18" charset="0"/>
            </a:endParaRPr>
          </a:p>
        </p:txBody>
      </p:sp>
      <p:sp>
        <p:nvSpPr>
          <p:cNvPr id="8" name="箭头: 右 7">
            <a:extLst>
              <a:ext uri="{FF2B5EF4-FFF2-40B4-BE49-F238E27FC236}">
                <a16:creationId xmlns:a16="http://schemas.microsoft.com/office/drawing/2014/main" id="{DEBA2EEA-5119-41AC-9397-B563C1150040}"/>
              </a:ext>
            </a:extLst>
          </p:cNvPr>
          <p:cNvSpPr/>
          <p:nvPr/>
        </p:nvSpPr>
        <p:spPr bwMode="auto">
          <a:xfrm rot="10800000">
            <a:off x="5350261" y="2960937"/>
            <a:ext cx="349992" cy="215857"/>
          </a:xfrm>
          <a:prstGeom prst="rightArrow">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F55A7C0-7888-462E-A2F9-DEBC7655F518}"/>
                  </a:ext>
                </a:extLst>
              </p:cNvPr>
              <p:cNvSpPr txBox="1"/>
              <p:nvPr/>
            </p:nvSpPr>
            <p:spPr>
              <a:xfrm>
                <a:off x="5498033" y="2868811"/>
                <a:ext cx="99318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dirty="0" smtClean="0">
                              <a:solidFill>
                                <a:srgbClr val="C00000"/>
                              </a:solidFill>
                              <a:latin typeface="Cambria Math" panose="02040503050406030204" pitchFamily="18" charset="0"/>
                              <a:cs typeface="Times New Roman" panose="02020603050405020304" pitchFamily="18" charset="0"/>
                            </a:rPr>
                          </m:ctrlPr>
                        </m:sSubPr>
                        <m:e>
                          <m:r>
                            <a:rPr lang="en-US" altLang="zh-CN" sz="2000" b="1" i="1" dirty="0" smtClean="0">
                              <a:solidFill>
                                <a:srgbClr val="C00000"/>
                              </a:solidFill>
                              <a:latin typeface="Cambria Math" panose="02040503050406030204" pitchFamily="18" charset="0"/>
                              <a:cs typeface="Times New Roman" panose="02020603050405020304" pitchFamily="18" charset="0"/>
                            </a:rPr>
                            <m:t>𝑪</m:t>
                          </m:r>
                        </m:e>
                        <m:sub>
                          <m:r>
                            <a:rPr lang="en-US" altLang="zh-CN" sz="2000" b="1" i="1" dirty="0" smtClean="0">
                              <a:solidFill>
                                <a:srgbClr val="C00000"/>
                              </a:solidFill>
                              <a:latin typeface="Cambria Math" panose="02040503050406030204" pitchFamily="18" charset="0"/>
                              <a:cs typeface="Times New Roman" panose="02020603050405020304" pitchFamily="18" charset="0"/>
                            </a:rPr>
                            <m:t>𝒂𝒗</m:t>
                          </m:r>
                        </m:sub>
                      </m:sSub>
                    </m:oMath>
                  </m:oMathPara>
                </a14:m>
                <a:endParaRPr lang="zh-CN" altLang="en-US" sz="2000"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FF55A7C0-7888-462E-A2F9-DEBC7655F518}"/>
                  </a:ext>
                </a:extLst>
              </p:cNvPr>
              <p:cNvSpPr txBox="1">
                <a:spLocks noRot="1" noChangeAspect="1" noMove="1" noResize="1" noEditPoints="1" noAdjustHandles="1" noChangeArrowheads="1" noChangeShapeType="1" noTextEdit="1"/>
              </p:cNvSpPr>
              <p:nvPr/>
            </p:nvSpPr>
            <p:spPr>
              <a:xfrm>
                <a:off x="5498033" y="2868811"/>
                <a:ext cx="993185" cy="400110"/>
              </a:xfrm>
              <a:prstGeom prst="rect">
                <a:avLst/>
              </a:prstGeom>
              <a:blipFill>
                <a:blip r:embed="rId5"/>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83AC0C4-4595-48AC-B133-13706A508679}"/>
              </a:ext>
            </a:extLst>
          </p:cNvPr>
          <p:cNvSpPr txBox="1"/>
          <p:nvPr/>
        </p:nvSpPr>
        <p:spPr>
          <a:xfrm>
            <a:off x="5542565" y="2560827"/>
            <a:ext cx="1961534" cy="400110"/>
          </a:xfrm>
          <a:prstGeom prst="rect">
            <a:avLst/>
          </a:prstGeom>
          <a:noFill/>
        </p:spPr>
        <p:txBody>
          <a:bodyPr wrap="square" rtlCol="0">
            <a:spAutoFit/>
          </a:bodyPr>
          <a:lstStyle/>
          <a:p>
            <a:r>
              <a:rPr lang="en-US" altLang="zh-CN" sz="2000" b="1" dirty="0">
                <a:solidFill>
                  <a:srgbClr val="3333FF"/>
                </a:solidFill>
                <a:latin typeface="Times New Roman" panose="02020603050405020304" pitchFamily="18" charset="0"/>
                <a:cs typeface="Times New Roman" panose="02020603050405020304" pitchFamily="18" charset="0"/>
              </a:rPr>
              <a:t>Finite-time MI</a:t>
            </a:r>
            <a:endParaRPr lang="zh-CN" altLang="en-US" sz="2000" b="1" dirty="0">
              <a:solidFill>
                <a:srgbClr val="3333FF"/>
              </a:solidFill>
              <a:latin typeface="Times New Roman" panose="02020603050405020304" pitchFamily="18" charset="0"/>
              <a:cs typeface="Times New Roman" panose="02020603050405020304" pitchFamily="18" charset="0"/>
            </a:endParaRPr>
          </a:p>
        </p:txBody>
      </p:sp>
      <p:sp>
        <p:nvSpPr>
          <p:cNvPr id="11" name="右大括号 10">
            <a:extLst>
              <a:ext uri="{FF2B5EF4-FFF2-40B4-BE49-F238E27FC236}">
                <a16:creationId xmlns:a16="http://schemas.microsoft.com/office/drawing/2014/main" id="{31EA5E9F-7BC2-43D7-AC47-B4FE4F6F7805}"/>
              </a:ext>
            </a:extLst>
          </p:cNvPr>
          <p:cNvSpPr/>
          <p:nvPr/>
        </p:nvSpPr>
        <p:spPr bwMode="auto">
          <a:xfrm>
            <a:off x="5313676" y="2582699"/>
            <a:ext cx="173010" cy="400110"/>
          </a:xfrm>
          <a:prstGeom prst="rightBrace">
            <a:avLst/>
          </a:prstGeom>
          <a:noFill/>
          <a:ln w="28575" cap="flat" cmpd="sng" algn="ctr">
            <a:solidFill>
              <a:srgbClr val="3333FF"/>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圆角矩形 12">
            <a:extLst>
              <a:ext uri="{FF2B5EF4-FFF2-40B4-BE49-F238E27FC236}">
                <a16:creationId xmlns:a16="http://schemas.microsoft.com/office/drawing/2014/main" id="{32DF9AA1-C392-43AD-891F-183CCDD1492E}"/>
              </a:ext>
            </a:extLst>
          </p:cNvPr>
          <p:cNvSpPr/>
          <p:nvPr/>
        </p:nvSpPr>
        <p:spPr bwMode="auto">
          <a:xfrm>
            <a:off x="498402" y="6021709"/>
            <a:ext cx="8147195" cy="4616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000" b="1" dirty="0">
                <a:solidFill>
                  <a:schemeClr val="bg1"/>
                </a:solidFill>
                <a:latin typeface="Times New Roman" pitchFamily="18" charset="0"/>
                <a:ea typeface="黑体" pitchFamily="49" charset="-122"/>
                <a:cs typeface="Times New Roman" pitchFamily="18" charset="0"/>
              </a:rPr>
              <a:t>The “Exceed-Average” may be a </a:t>
            </a:r>
            <a:r>
              <a:rPr lang="en-US" altLang="zh-CN" sz="2000" b="1" dirty="0">
                <a:solidFill>
                  <a:srgbClr val="FFFF00"/>
                </a:solidFill>
                <a:latin typeface="Times New Roman" pitchFamily="18" charset="0"/>
                <a:ea typeface="黑体" pitchFamily="49" charset="-122"/>
                <a:cs typeface="Times New Roman" pitchFamily="18" charset="0"/>
              </a:rPr>
              <a:t>general property</a:t>
            </a:r>
            <a:r>
              <a:rPr lang="en-US" altLang="zh-CN" sz="2000" b="1" dirty="0">
                <a:solidFill>
                  <a:schemeClr val="bg1"/>
                </a:solidFill>
                <a:latin typeface="Times New Roman" pitchFamily="18" charset="0"/>
                <a:ea typeface="黑体" pitchFamily="49" charset="-122"/>
                <a:cs typeface="Times New Roman" pitchFamily="18" charset="0"/>
              </a:rPr>
              <a:t>. Future works needed.</a:t>
            </a:r>
            <a:endParaRPr lang="zh-CN" altLang="en-US" sz="2000" b="1" dirty="0">
              <a:solidFill>
                <a:schemeClr val="bg1"/>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5563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Conclusion</a:t>
            </a:r>
          </a:p>
        </p:txBody>
      </p:sp>
      <mc:AlternateContent xmlns:mc="http://schemas.openxmlformats.org/markup-compatibility/2006" xmlns:a14="http://schemas.microsoft.com/office/drawing/2010/main">
        <mc:Choice Requires="a14">
          <p:sp>
            <p:nvSpPr>
              <p:cNvPr id="3" name="TextBox 4">
                <a:extLst>
                  <a:ext uri="{FF2B5EF4-FFF2-40B4-BE49-F238E27FC236}">
                    <a16:creationId xmlns:a16="http://schemas.microsoft.com/office/drawing/2014/main" id="{3E600A23-3C1E-40E1-A10A-B972D1664C84}"/>
                  </a:ext>
                </a:extLst>
              </p:cNvPr>
              <p:cNvSpPr txBox="1"/>
              <p:nvPr/>
            </p:nvSpPr>
            <p:spPr>
              <a:xfrm>
                <a:off x="91440" y="1203762"/>
                <a:ext cx="9144000" cy="5261205"/>
              </a:xfrm>
              <a:prstGeom prst="rect">
                <a:avLst/>
              </a:prstGeom>
              <a:noFill/>
            </p:spPr>
            <p:txBody>
              <a:bodyPr wrap="square" rtlCol="0">
                <a:noAutofit/>
              </a:bodyPr>
              <a:lstStyle/>
              <a:p>
                <a:pPr marL="342900" lvl="1" indent="-342900" eaLnBrk="1" hangingPunct="1">
                  <a:lnSpc>
                    <a:spcPts val="2400"/>
                  </a:lnSpc>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Motivation</a:t>
                </a:r>
              </a:p>
              <a:p>
                <a:pPr marL="800100" lvl="2" indent="-342900">
                  <a:lnSpc>
                    <a:spcPts val="2400"/>
                  </a:lnSpc>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Shannon-Hartley theorem deals with the case </a:t>
                </a:r>
                <a14:m>
                  <m:oMath xmlns:m="http://schemas.openxmlformats.org/officeDocument/2006/math">
                    <m:r>
                      <a:rPr lang="en-US" altLang="zh-CN" sz="2000" b="1"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𝑻</m:t>
                    </m:r>
                    <m:r>
                      <a:rPr lang="en-US" altLang="zh-CN" sz="2000" b="1"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oMath>
                </a14:m>
                <a:r>
                  <a:rPr lang="en-US" altLang="zh-CN" sz="20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 </a:t>
                </a:r>
                <a:endPar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a:p>
                <a:pPr marL="800100" lvl="2" indent="-342900">
                  <a:lnSpc>
                    <a:spcPts val="2400"/>
                  </a:lnSpc>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The</a:t>
                </a:r>
                <a:r>
                  <a:rPr lang="zh-CN" altLang="en-US"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evaluation of finite-time MI between two processes is generally unknown  </a:t>
                </a:r>
              </a:p>
              <a:p>
                <a:pPr marL="457200" lvl="2">
                  <a:lnSpc>
                    <a:spcPts val="2400"/>
                  </a:lnSpc>
                  <a:spcBef>
                    <a:spcPts val="600"/>
                  </a:spcBef>
                  <a:buClr>
                    <a:srgbClr val="000000"/>
                  </a:buClr>
                  <a:defRPr/>
                </a:pPr>
                <a:endPar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a:p>
                <a:pPr marL="342900" marR="0" lvl="1" indent="-342900" algn="l" defTabSz="914400" rtl="0" eaLnBrk="1" fontAlgn="base" latinLnBrk="0" hangingPunct="1">
                  <a:lnSpc>
                    <a:spcPts val="2400"/>
                  </a:lnSpc>
                  <a:spcBef>
                    <a:spcPts val="600"/>
                  </a:spcBef>
                  <a:spcAft>
                    <a:spcPct val="0"/>
                  </a:spcAft>
                  <a:buClr>
                    <a:srgbClr val="000000"/>
                  </a:buClr>
                  <a:buSzTx/>
                  <a:buFont typeface="Wingdings" panose="05000000000000000000" pitchFamily="2" charset="2"/>
                  <a:buChar char="l"/>
                  <a:tabLst/>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Methods</a:t>
                </a:r>
                <a:endParaRPr kumimoji="0" lang="en-US" altLang="zh-CN" sz="24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endParaRPr>
              </a:p>
              <a:p>
                <a:pPr marL="800100" lvl="2" indent="-342900">
                  <a:lnSpc>
                    <a:spcPts val="2400"/>
                  </a:lnSpc>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KL</a:t>
                </a:r>
                <a:r>
                  <a:rPr lang="zh-CN" altLang="en-US"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expansion and operator characterization of stochastic processes</a:t>
                </a:r>
                <a:endParaRPr kumimoji="0" lang="en-US" altLang="zh-CN" sz="20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endParaRPr>
              </a:p>
              <a:p>
                <a:pPr marL="800100" lvl="2" indent="-342900">
                  <a:lnSpc>
                    <a:spcPts val="2400"/>
                  </a:lnSpc>
                  <a:spcBef>
                    <a:spcPts val="600"/>
                  </a:spcBef>
                  <a:buClr>
                    <a:srgbClr val="000000"/>
                  </a:buClr>
                  <a:buFont typeface="Wingdings" panose="05000000000000000000" pitchFamily="2" charset="2"/>
                  <a:buChar char="Ø"/>
                  <a:defRPr/>
                </a:pPr>
                <a:r>
                  <a:rPr kumimoji="0" lang="en-US" altLang="zh-CN" sz="20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rPr>
                  <a:t>Numerical e</a:t>
                </a: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valuations of the finite-time MI, based on a special case</a:t>
                </a:r>
              </a:p>
              <a:p>
                <a:pPr marL="457200" lvl="2">
                  <a:lnSpc>
                    <a:spcPts val="2400"/>
                  </a:lnSpc>
                  <a:spcBef>
                    <a:spcPts val="600"/>
                  </a:spcBef>
                  <a:buClr>
                    <a:srgbClr val="000000"/>
                  </a:buClr>
                  <a:defRPr/>
                </a:pPr>
                <a:endParaRPr lang="zh-CN" altLang="en-US"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a:p>
                <a:pPr marL="342900" marR="0" lvl="1" indent="-342900" algn="l" defTabSz="914400" rtl="0" eaLnBrk="1" fontAlgn="base" latinLnBrk="0" hangingPunct="1">
                  <a:lnSpc>
                    <a:spcPts val="2400"/>
                  </a:lnSpc>
                  <a:spcBef>
                    <a:spcPts val="600"/>
                  </a:spcBef>
                  <a:spcAft>
                    <a:spcPct val="0"/>
                  </a:spcAft>
                  <a:buClr>
                    <a:srgbClr val="000000"/>
                  </a:buClr>
                  <a:buSzTx/>
                  <a:buFont typeface="Wingdings" panose="05000000000000000000" pitchFamily="2" charset="2"/>
                  <a:buChar char="l"/>
                  <a:tabLst/>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Results</a:t>
                </a:r>
              </a:p>
              <a:p>
                <a:pPr marL="800100" lvl="2" indent="-342900">
                  <a:lnSpc>
                    <a:spcPts val="2400"/>
                  </a:lnSpc>
                  <a:spcBef>
                    <a:spcPts val="600"/>
                  </a:spcBef>
                  <a:buClr>
                    <a:srgbClr val="000000"/>
                  </a:buClr>
                  <a:buFont typeface="Wingdings" panose="05000000000000000000" pitchFamily="2" charset="2"/>
                  <a:buChar char="Ø"/>
                  <a:defRPr/>
                </a:pPr>
                <a:r>
                  <a:rPr kumimoji="0" lang="en-US" altLang="zh-CN" sz="20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rPr>
                  <a:t>Proof of “exceed-average” by operator spectral theory</a:t>
                </a:r>
              </a:p>
              <a:p>
                <a:pPr marL="800100" lvl="2" indent="-342900">
                  <a:lnSpc>
                    <a:spcPts val="2400"/>
                  </a:lnSpc>
                  <a:spcBef>
                    <a:spcPts val="600"/>
                  </a:spcBef>
                  <a:buClr>
                    <a:srgbClr val="000000"/>
                  </a:buClr>
                  <a:buFont typeface="Wingdings" panose="05000000000000000000" pitchFamily="2" charset="2"/>
                  <a:buChar char="Ø"/>
                  <a:defRPr/>
                </a:pPr>
                <a:endParaRPr kumimoji="0" lang="en-US" altLang="zh-CN" sz="20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endParaRPr>
              </a:p>
              <a:p>
                <a:pPr marL="800100" lvl="2" indent="-342900">
                  <a:lnSpc>
                    <a:spcPts val="2400"/>
                  </a:lnSpc>
                  <a:spcBef>
                    <a:spcPts val="600"/>
                  </a:spcBef>
                  <a:buClr>
                    <a:srgbClr val="000000"/>
                  </a:buClr>
                  <a:buFont typeface="Wingdings" panose="05000000000000000000" pitchFamily="2" charset="2"/>
                  <a:buChar char="Ø"/>
                  <a:defRPr/>
                </a:pPr>
                <a:endParaRPr kumimoji="0" lang="en-US" altLang="zh-CN" sz="2000" b="1" i="0" u="none" strike="noStrike" kern="1200" cap="none" spc="0" normalizeH="0" baseline="0" noProof="1">
                  <a:ln>
                    <a:noFill/>
                  </a:ln>
                  <a:solidFill>
                    <a:srgbClr val="000000"/>
                  </a:solidFill>
                  <a:effectLst/>
                  <a:uLnTx/>
                  <a:uFillTx/>
                  <a:latin typeface="Times New Roman" panose="02020603050405020304" charset="0"/>
                  <a:ea typeface="黑体" panose="02010609060101010101" pitchFamily="49" charset="-122"/>
                  <a:cs typeface="Times New Roman" panose="02020603050405020304" charset="0"/>
                  <a:sym typeface="+mn-ea"/>
                </a:endParaRPr>
              </a:p>
            </p:txBody>
          </p:sp>
        </mc:Choice>
        <mc:Fallback xmlns="">
          <p:sp>
            <p:nvSpPr>
              <p:cNvPr id="3" name="TextBox 4">
                <a:extLst>
                  <a:ext uri="{FF2B5EF4-FFF2-40B4-BE49-F238E27FC236}">
                    <a16:creationId xmlns:a16="http://schemas.microsoft.com/office/drawing/2014/main" id="{3E600A23-3C1E-40E1-A10A-B972D1664C84}"/>
                  </a:ext>
                </a:extLst>
              </p:cNvPr>
              <p:cNvSpPr txBox="1">
                <a:spLocks noRot="1" noChangeAspect="1" noMove="1" noResize="1" noEditPoints="1" noAdjustHandles="1" noChangeArrowheads="1" noChangeShapeType="1" noTextEdit="1"/>
              </p:cNvSpPr>
              <p:nvPr/>
            </p:nvSpPr>
            <p:spPr>
              <a:xfrm>
                <a:off x="91440" y="1203762"/>
                <a:ext cx="9144000" cy="5261205"/>
              </a:xfrm>
              <a:prstGeom prst="rect">
                <a:avLst/>
              </a:prstGeom>
              <a:blipFill>
                <a:blip r:embed="rId3"/>
                <a:stretch>
                  <a:fillRect l="-867" t="-2083"/>
                </a:stretch>
              </a:blipFill>
            </p:spPr>
            <p:txBody>
              <a:bodyPr/>
              <a:lstStyle/>
              <a:p>
                <a:r>
                  <a:rPr lang="zh-CN" altLang="en-US">
                    <a:noFill/>
                  </a:rPr>
                  <a:t> </a:t>
                </a:r>
              </a:p>
            </p:txBody>
          </p:sp>
        </mc:Fallback>
      </mc:AlternateContent>
      <p:sp>
        <p:nvSpPr>
          <p:cNvPr id="4" name="圆角矩形 12">
            <a:extLst>
              <a:ext uri="{FF2B5EF4-FFF2-40B4-BE49-F238E27FC236}">
                <a16:creationId xmlns:a16="http://schemas.microsoft.com/office/drawing/2014/main" id="{159379DC-AF5F-424D-A352-6FEE90A7067B}"/>
              </a:ext>
            </a:extLst>
          </p:cNvPr>
          <p:cNvSpPr/>
          <p:nvPr/>
        </p:nvSpPr>
        <p:spPr bwMode="auto">
          <a:xfrm>
            <a:off x="1302969" y="5764993"/>
            <a:ext cx="6720941" cy="4616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000" b="1" dirty="0">
                <a:solidFill>
                  <a:srgbClr val="FFFFFF"/>
                </a:solidFill>
                <a:latin typeface="Times New Roman" pitchFamily="18" charset="0"/>
                <a:ea typeface="黑体" pitchFamily="49" charset="-122"/>
                <a:cs typeface="Times New Roman" pitchFamily="18" charset="0"/>
              </a:rPr>
              <a:t>Maybe useful when analyzing </a:t>
            </a:r>
            <a:r>
              <a:rPr lang="en-US" altLang="zh-CN" sz="2000" b="1" dirty="0">
                <a:solidFill>
                  <a:srgbClr val="FFFF00"/>
                </a:solidFill>
                <a:latin typeface="Times New Roman" pitchFamily="18" charset="0"/>
                <a:ea typeface="黑体" pitchFamily="49" charset="-122"/>
                <a:cs typeface="Times New Roman" pitchFamily="18" charset="0"/>
              </a:rPr>
              <a:t>finite-time</a:t>
            </a:r>
            <a:r>
              <a:rPr lang="en-US" altLang="zh-CN" sz="2000" b="1" dirty="0">
                <a:solidFill>
                  <a:srgbClr val="FFFFFF"/>
                </a:solidFill>
                <a:latin typeface="Times New Roman" pitchFamily="18" charset="0"/>
                <a:ea typeface="黑体" pitchFamily="49" charset="-122"/>
                <a:cs typeface="Times New Roman" pitchFamily="18" charset="0"/>
              </a:rPr>
              <a:t> OFDM blocks</a:t>
            </a:r>
            <a:endParaRPr lang="zh-CN" altLang="en-US" sz="2000" b="1" dirty="0">
              <a:solidFill>
                <a:srgbClr val="FFFFFF"/>
              </a:solidFill>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3671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35745D-0CD8-474E-85E9-DEBDEF722DB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References</a:t>
            </a:r>
          </a:p>
        </p:txBody>
      </p:sp>
      <p:sp>
        <p:nvSpPr>
          <p:cNvPr id="3" name="TextBox 4 1 1">
            <a:extLst>
              <a:ext uri="{FF2B5EF4-FFF2-40B4-BE49-F238E27FC236}">
                <a16:creationId xmlns:a16="http://schemas.microsoft.com/office/drawing/2014/main" id="{3CDF208E-2567-4C44-B67B-51C70AC674C3}"/>
              </a:ext>
            </a:extLst>
          </p:cNvPr>
          <p:cNvSpPr txBox="1"/>
          <p:nvPr/>
        </p:nvSpPr>
        <p:spPr>
          <a:xfrm>
            <a:off x="91440" y="1203762"/>
            <a:ext cx="9144000" cy="5166557"/>
          </a:xfrm>
          <a:prstGeom prst="rect">
            <a:avLst/>
          </a:prstGeom>
          <a:noFill/>
        </p:spPr>
        <p:txBody>
          <a:bodyPr wrap="square" rtlCol="0">
            <a:noAutofit/>
          </a:bodyPr>
          <a:lstStyle/>
          <a:p>
            <a:pPr marL="0" lvl="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[1] C. E. Shannon, “A mathematical theory of communication,” </a:t>
            </a:r>
            <a:r>
              <a:rPr lang="en-US" altLang="zh-CN" sz="1600" b="1" i="1" dirty="0">
                <a:solidFill>
                  <a:srgbClr val="232323"/>
                </a:solidFill>
                <a:latin typeface="Times New Roman" pitchFamily="18" charset="0"/>
                <a:ea typeface="黑体" pitchFamily="49" charset="-122"/>
                <a:cs typeface="Times New Roman" pitchFamily="18" charset="0"/>
              </a:rPr>
              <a:t>The Bell Syst. Techni. J</a:t>
            </a:r>
            <a:r>
              <a:rPr lang="en-US" altLang="zh-CN" sz="1600" b="1" dirty="0">
                <a:solidFill>
                  <a:srgbClr val="232323"/>
                </a:solidFill>
                <a:latin typeface="Times New Roman" pitchFamily="18" charset="0"/>
                <a:ea typeface="黑体" pitchFamily="49" charset="-122"/>
                <a:cs typeface="Times New Roman" pitchFamily="18" charset="0"/>
              </a:rPr>
              <a:t>., vol. 27, no. 3, pp. 379-423, Jul. 1948. </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[2] R. Huang and R. Johnson, “Information capacity of time-continuous channels,”  </a:t>
            </a:r>
            <a:r>
              <a:rPr lang="en-US" altLang="zh-CN" sz="1600" b="1" i="1" dirty="0">
                <a:solidFill>
                  <a:srgbClr val="232323"/>
                </a:solidFill>
                <a:latin typeface="Times New Roman" pitchFamily="18" charset="0"/>
                <a:ea typeface="黑体" pitchFamily="49" charset="-122"/>
                <a:cs typeface="Times New Roman" pitchFamily="18" charset="0"/>
              </a:rPr>
              <a:t>IRE Trans. Inf. Theory</a:t>
            </a:r>
            <a:r>
              <a:rPr lang="en-US" altLang="zh-CN" sz="1600" b="1" dirty="0">
                <a:solidFill>
                  <a:srgbClr val="232323"/>
                </a:solidFill>
                <a:latin typeface="Times New Roman" pitchFamily="18" charset="0"/>
                <a:ea typeface="黑体" pitchFamily="49" charset="-122"/>
                <a:cs typeface="Times New Roman" pitchFamily="18" charset="0"/>
              </a:rPr>
              <a:t>, vol. 8, no. 5, pp. 191-198, Sep. 1962. </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[3] H. Landau, “Sampling, data transmission, and the Nyquist rate,” </a:t>
            </a:r>
            <a:r>
              <a:rPr lang="en-US" altLang="zh-CN" sz="1600" b="1" i="1" dirty="0">
                <a:solidFill>
                  <a:srgbClr val="232323"/>
                </a:solidFill>
                <a:latin typeface="Times New Roman" pitchFamily="18" charset="0"/>
                <a:ea typeface="黑体" pitchFamily="49" charset="-122"/>
                <a:cs typeface="Times New Roman" pitchFamily="18" charset="0"/>
              </a:rPr>
              <a:t>Proc. IEEE</a:t>
            </a:r>
            <a:r>
              <a:rPr lang="en-US" altLang="zh-CN" sz="1600" b="1" dirty="0">
                <a:solidFill>
                  <a:srgbClr val="232323"/>
                </a:solidFill>
                <a:latin typeface="Times New Roman" pitchFamily="18" charset="0"/>
                <a:ea typeface="黑体" pitchFamily="49" charset="-122"/>
                <a:cs typeface="Times New Roman" pitchFamily="18" charset="0"/>
              </a:rPr>
              <a:t>, vol. 55, no. 10, pp. 1701-1706, Oct. 1967.</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[4] H. Nyquist, “Certain topics in telegraph transmission theory,” </a:t>
            </a:r>
            <a:r>
              <a:rPr lang="en-US" altLang="zh-CN" sz="1600" b="1" i="1" dirty="0">
                <a:solidFill>
                  <a:srgbClr val="232323"/>
                </a:solidFill>
                <a:latin typeface="Times New Roman" pitchFamily="18" charset="0"/>
                <a:ea typeface="黑体" pitchFamily="49" charset="-122"/>
                <a:cs typeface="Times New Roman" pitchFamily="18" charset="0"/>
              </a:rPr>
              <a:t>Trans. American Institute of Electrical Engineers</a:t>
            </a:r>
            <a:r>
              <a:rPr lang="en-US" altLang="zh-CN" sz="1600" b="1" dirty="0">
                <a:solidFill>
                  <a:srgbClr val="232323"/>
                </a:solidFill>
                <a:latin typeface="Times New Roman" pitchFamily="18" charset="0"/>
                <a:ea typeface="黑体" pitchFamily="49" charset="-122"/>
                <a:cs typeface="Times New Roman" pitchFamily="18" charset="0"/>
              </a:rPr>
              <a:t>, vol. 47, no. 2, pp. 617-644, Apr. 1928.</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[5] D. Slepian, “On bandwidth,” </a:t>
            </a:r>
            <a:r>
              <a:rPr lang="en-US" altLang="zh-CN" sz="1600" b="1" i="1" dirty="0">
                <a:solidFill>
                  <a:srgbClr val="232323"/>
                </a:solidFill>
                <a:latin typeface="Times New Roman" pitchFamily="18" charset="0"/>
                <a:ea typeface="黑体" pitchFamily="49" charset="-122"/>
                <a:cs typeface="Times New Roman" pitchFamily="18" charset="0"/>
              </a:rPr>
              <a:t>Proc. IEEE</a:t>
            </a:r>
            <a:r>
              <a:rPr lang="en-US" altLang="zh-CN" sz="1600" b="1" dirty="0">
                <a:solidFill>
                  <a:srgbClr val="232323"/>
                </a:solidFill>
                <a:latin typeface="Times New Roman" pitchFamily="18" charset="0"/>
                <a:ea typeface="黑体" pitchFamily="49" charset="-122"/>
                <a:cs typeface="Times New Roman" pitchFamily="18" charset="0"/>
              </a:rPr>
              <a:t>, vol. 64, no. 3, pp. 292-300, Mar. 1976.</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[6] T. M. Cover, </a:t>
            </a:r>
            <a:r>
              <a:rPr lang="en-US" altLang="zh-CN" sz="1600" b="1" i="1" dirty="0">
                <a:solidFill>
                  <a:srgbClr val="232323"/>
                </a:solidFill>
                <a:latin typeface="Times New Roman" pitchFamily="18" charset="0"/>
                <a:ea typeface="黑体" pitchFamily="49" charset="-122"/>
                <a:cs typeface="Times New Roman" pitchFamily="18" charset="0"/>
              </a:rPr>
              <a:t>Elements of information theory</a:t>
            </a:r>
            <a:r>
              <a:rPr lang="en-US" altLang="zh-CN" sz="1600" b="1" dirty="0">
                <a:solidFill>
                  <a:srgbClr val="232323"/>
                </a:solidFill>
                <a:latin typeface="Times New Roman" pitchFamily="18" charset="0"/>
                <a:ea typeface="黑体" pitchFamily="49" charset="-122"/>
                <a:cs typeface="Times New Roman" pitchFamily="18" charset="0"/>
              </a:rPr>
              <a:t>. John Wiley &amp; Sons, 1999.</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[7] J. Mercer, “Functions of positive and negative type and their connections with the theory of integral equations,” </a:t>
            </a:r>
            <a:r>
              <a:rPr lang="en-US" altLang="zh-CN" sz="1600" b="1" i="1" dirty="0">
                <a:solidFill>
                  <a:srgbClr val="232323"/>
                </a:solidFill>
                <a:latin typeface="Times New Roman" pitchFamily="18" charset="0"/>
                <a:ea typeface="黑体" pitchFamily="49" charset="-122"/>
                <a:cs typeface="Times New Roman" pitchFamily="18" charset="0"/>
              </a:rPr>
              <a:t>Philos. Trans. Royal Soc., </a:t>
            </a:r>
            <a:r>
              <a:rPr lang="en-US" altLang="zh-CN" sz="1600" b="1" dirty="0">
                <a:solidFill>
                  <a:srgbClr val="232323"/>
                </a:solidFill>
                <a:latin typeface="Times New Roman" pitchFamily="18" charset="0"/>
                <a:ea typeface="黑体" pitchFamily="49" charset="-122"/>
                <a:cs typeface="Times New Roman" pitchFamily="18" charset="0"/>
              </a:rPr>
              <a:t>vol. 209, pp. 4-415, 1909.</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[8] A. Balakrishnan, “A note on the sampling principle for continuous signals,” </a:t>
            </a:r>
            <a:r>
              <a:rPr lang="en-US" altLang="zh-CN" sz="1600" b="1" i="1" dirty="0">
                <a:solidFill>
                  <a:srgbClr val="232323"/>
                </a:solidFill>
                <a:latin typeface="Times New Roman" pitchFamily="18" charset="0"/>
                <a:ea typeface="黑体" pitchFamily="49" charset="-122"/>
                <a:cs typeface="Times New Roman" pitchFamily="18" charset="0"/>
              </a:rPr>
              <a:t>IRE Trans. Inf. Theory</a:t>
            </a:r>
            <a:r>
              <a:rPr lang="en-US" altLang="zh-CN" sz="1600" b="1" dirty="0">
                <a:solidFill>
                  <a:srgbClr val="232323"/>
                </a:solidFill>
                <a:latin typeface="Times New Roman" pitchFamily="18" charset="0"/>
                <a:ea typeface="黑体" pitchFamily="49" charset="-122"/>
                <a:cs typeface="Times New Roman" pitchFamily="18" charset="0"/>
              </a:rPr>
              <a:t>, vol. 3, no. 2, pp. 143-146, Jun. 1957.</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[9] J. Barrett and D. Lampard, “An expansion for some second-order probability distributions and its applications to noise problems,” </a:t>
            </a:r>
            <a:r>
              <a:rPr lang="en-US" altLang="zh-CN" sz="1600" b="1" i="1" dirty="0">
                <a:solidFill>
                  <a:srgbClr val="232323"/>
                </a:solidFill>
                <a:latin typeface="Times New Roman" pitchFamily="18" charset="0"/>
                <a:ea typeface="黑体" pitchFamily="49" charset="-122"/>
                <a:cs typeface="Times New Roman" pitchFamily="18" charset="0"/>
              </a:rPr>
              <a:t>IRE Trans. Inf. Theory</a:t>
            </a:r>
            <a:r>
              <a:rPr lang="en-US" altLang="zh-CN" sz="1600" b="1" dirty="0">
                <a:solidFill>
                  <a:srgbClr val="232323"/>
                </a:solidFill>
                <a:latin typeface="Times New Roman" pitchFamily="18" charset="0"/>
                <a:ea typeface="黑体" pitchFamily="49" charset="-122"/>
                <a:cs typeface="Times New Roman" pitchFamily="18" charset="0"/>
              </a:rPr>
              <a:t>, vol. 1, no. 1, pp. 10-15, Mar. 1955.</a:t>
            </a:r>
          </a:p>
          <a:p>
            <a:pPr marL="0" lvl="1" eaLnBrk="1" hangingPunct="1">
              <a:spcBef>
                <a:spcPts val="600"/>
              </a:spcBef>
              <a:buClr>
                <a:srgbClr val="000000"/>
              </a:buClr>
              <a:defRPr/>
            </a:pPr>
            <a:r>
              <a:rPr lang="en-US" altLang="zh-CN" sz="1600" b="1" dirty="0">
                <a:solidFill>
                  <a:srgbClr val="232323"/>
                </a:solidFill>
                <a:latin typeface="Times New Roman" pitchFamily="18" charset="0"/>
                <a:ea typeface="黑体" pitchFamily="49" charset="-122"/>
                <a:cs typeface="Times New Roman" pitchFamily="18" charset="0"/>
              </a:rPr>
              <a:t>[10] D. Cai and P. S. </a:t>
            </a:r>
            <a:r>
              <a:rPr lang="en-US" altLang="zh-CN" sz="1600" b="1" dirty="0" err="1">
                <a:solidFill>
                  <a:srgbClr val="232323"/>
                </a:solidFill>
                <a:latin typeface="Times New Roman" pitchFamily="18" charset="0"/>
                <a:ea typeface="黑体" pitchFamily="49" charset="-122"/>
                <a:cs typeface="Times New Roman" pitchFamily="18" charset="0"/>
              </a:rPr>
              <a:t>Vassilevski</a:t>
            </a:r>
            <a:r>
              <a:rPr lang="en-US" altLang="zh-CN" sz="1600" b="1" dirty="0">
                <a:solidFill>
                  <a:srgbClr val="232323"/>
                </a:solidFill>
                <a:latin typeface="Times New Roman" pitchFamily="18" charset="0"/>
                <a:ea typeface="黑体" pitchFamily="49" charset="-122"/>
                <a:cs typeface="Times New Roman" pitchFamily="18" charset="0"/>
              </a:rPr>
              <a:t>, “Eigenvalue problems for exponential-type kernels,” </a:t>
            </a:r>
            <a:r>
              <a:rPr lang="en-US" altLang="zh-CN" sz="1600" b="1" i="1" dirty="0" err="1">
                <a:solidFill>
                  <a:srgbClr val="232323"/>
                </a:solidFill>
                <a:latin typeface="Times New Roman" pitchFamily="18" charset="0"/>
                <a:ea typeface="黑体" pitchFamily="49" charset="-122"/>
                <a:cs typeface="Times New Roman" pitchFamily="18" charset="0"/>
              </a:rPr>
              <a:t>Comput</a:t>
            </a:r>
            <a:r>
              <a:rPr lang="en-US" altLang="zh-CN" sz="1600" b="1" i="1" dirty="0">
                <a:solidFill>
                  <a:srgbClr val="232323"/>
                </a:solidFill>
                <a:latin typeface="Times New Roman" pitchFamily="18" charset="0"/>
                <a:ea typeface="黑体" pitchFamily="49" charset="-122"/>
                <a:cs typeface="Times New Roman" pitchFamily="18" charset="0"/>
              </a:rPr>
              <a:t>. Methods in Applied </a:t>
            </a:r>
            <a:r>
              <a:rPr lang="en-US" altLang="zh-CN" sz="1600" b="1" i="1" dirty="0" err="1">
                <a:solidFill>
                  <a:srgbClr val="232323"/>
                </a:solidFill>
                <a:latin typeface="Times New Roman" pitchFamily="18" charset="0"/>
                <a:ea typeface="黑体" pitchFamily="49" charset="-122"/>
                <a:cs typeface="Times New Roman" pitchFamily="18" charset="0"/>
              </a:rPr>
              <a:t>Maths</a:t>
            </a:r>
            <a:r>
              <a:rPr lang="en-US" altLang="zh-CN" sz="1600" b="1" dirty="0">
                <a:solidFill>
                  <a:srgbClr val="232323"/>
                </a:solidFill>
                <a:latin typeface="Times New Roman" pitchFamily="18" charset="0"/>
                <a:ea typeface="黑体" pitchFamily="49" charset="-122"/>
                <a:cs typeface="Times New Roman" pitchFamily="18" charset="0"/>
              </a:rPr>
              <a:t>, vol. 20, no. 1, pp. 61-78, Jan. 2020. </a:t>
            </a:r>
          </a:p>
        </p:txBody>
      </p:sp>
    </p:spTree>
    <p:extLst>
      <p:ext uri="{BB962C8B-B14F-4D97-AF65-F5344CB8AC3E}">
        <p14:creationId xmlns:p14="http://schemas.microsoft.com/office/powerpoint/2010/main" val="337026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5"/>
          <p:cNvSpPr>
            <a:spLocks noChangeArrowheads="1"/>
          </p:cNvSpPr>
          <p:nvPr/>
        </p:nvSpPr>
        <p:spPr bwMode="ltGray">
          <a:xfrm rot="5400000">
            <a:off x="-2143373" y="1439887"/>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0070C0"/>
          </a:solidFill>
          <a:ln w="9525" algn="ctr">
            <a:solidFill>
              <a:schemeClr val="accent6">
                <a:lumMod val="60000"/>
                <a:lumOff val="40000"/>
              </a:schemeClr>
            </a:solidFill>
            <a:miter lim="800000"/>
          </a:ln>
          <a:effectLst/>
          <a:scene3d>
            <a:camera prst="orthographicFront"/>
            <a:lightRig rig="threePt" dir="t"/>
          </a:scene3d>
          <a:sp3d>
            <a:bevelT/>
          </a:sp3d>
        </p:spPr>
        <p:txBody>
          <a:bodyPr wrap="none" anchor="ct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4" name="AutoShape 8"/>
          <p:cNvSpPr>
            <a:spLocks noChangeArrowheads="1"/>
          </p:cNvSpPr>
          <p:nvPr/>
        </p:nvSpPr>
        <p:spPr bwMode="gray">
          <a:xfrm>
            <a:off x="2777281" y="3642642"/>
            <a:ext cx="3989280"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a:t>
            </a:r>
            <a:r>
              <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Insightful Case</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1" name="AutoShape 8"/>
          <p:cNvSpPr>
            <a:spLocks noChangeArrowheads="1"/>
          </p:cNvSpPr>
          <p:nvPr/>
        </p:nvSpPr>
        <p:spPr bwMode="gray">
          <a:xfrm>
            <a:off x="1699983" y="5534836"/>
            <a:ext cx="5066578" cy="591276"/>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buFont typeface="Arial" panose="020B0604020202020204" pitchFamily="34" charset="0"/>
              <a:buNone/>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Conclusion</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5" name="AutoShape 8"/>
          <p:cNvSpPr>
            <a:spLocks noChangeArrowheads="1"/>
          </p:cNvSpPr>
          <p:nvPr/>
        </p:nvSpPr>
        <p:spPr bwMode="gray">
          <a:xfrm>
            <a:off x="1969569" y="1707099"/>
            <a:ext cx="4770438" cy="620977"/>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lgn="l">
              <a:defRPr/>
            </a:pPr>
            <a:r>
              <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Introduction</a:t>
            </a:r>
            <a:endParaRPr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56" name="Group 9"/>
          <p:cNvGrpSpPr/>
          <p:nvPr/>
        </p:nvGrpSpPr>
        <p:grpSpPr bwMode="auto">
          <a:xfrm>
            <a:off x="1666107" y="1821137"/>
            <a:ext cx="371486" cy="381000"/>
            <a:chOff x="2078" y="1680"/>
            <a:chExt cx="1615" cy="1615"/>
          </a:xfrm>
        </p:grpSpPr>
        <p:sp>
          <p:nvSpPr>
            <p:cNvPr id="57"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8"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9" name="Oval 12"/>
            <p:cNvSpPr>
              <a:spLocks noChangeArrowheads="1"/>
            </p:cNvSpPr>
            <p:nvPr/>
          </p:nvSpPr>
          <p:spPr bwMode="gray">
            <a:xfrm>
              <a:off x="2253" y="1862"/>
              <a:ext cx="1265" cy="125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0" name="Oval 13"/>
            <p:cNvSpPr>
              <a:spLocks noChangeArrowheads="1"/>
            </p:cNvSpPr>
            <p:nvPr/>
          </p:nvSpPr>
          <p:spPr bwMode="gray">
            <a:xfrm>
              <a:off x="2254" y="1859"/>
              <a:ext cx="1262" cy="12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1" name="Oval 14"/>
            <p:cNvSpPr>
              <a:spLocks noChangeArrowheads="1"/>
            </p:cNvSpPr>
            <p:nvPr/>
          </p:nvSpPr>
          <p:spPr bwMode="gray">
            <a:xfrm>
              <a:off x="2334" y="1942"/>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2" name="Oval 15"/>
            <p:cNvSpPr>
              <a:spLocks noChangeArrowheads="1"/>
            </p:cNvSpPr>
            <p:nvPr/>
          </p:nvSpPr>
          <p:spPr bwMode="gray">
            <a:xfrm>
              <a:off x="2337" y="1942"/>
              <a:ext cx="1096" cy="109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64" name="Group 18"/>
          <p:cNvGrpSpPr/>
          <p:nvPr/>
        </p:nvGrpSpPr>
        <p:grpSpPr bwMode="auto">
          <a:xfrm>
            <a:off x="2174488" y="4710759"/>
            <a:ext cx="381000" cy="381000"/>
            <a:chOff x="2078" y="1680"/>
            <a:chExt cx="1615" cy="1615"/>
          </a:xfrm>
        </p:grpSpPr>
        <p:sp>
          <p:nvSpPr>
            <p:cNvPr id="65"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6"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7"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8"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9"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0" name="Oval 24"/>
            <p:cNvSpPr>
              <a:spLocks noChangeArrowheads="1"/>
            </p:cNvSpPr>
            <p:nvPr/>
          </p:nvSpPr>
          <p:spPr bwMode="gray">
            <a:xfrm>
              <a:off x="2337" y="1942"/>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72" name="Group 36"/>
          <p:cNvGrpSpPr/>
          <p:nvPr/>
        </p:nvGrpSpPr>
        <p:grpSpPr bwMode="auto">
          <a:xfrm>
            <a:off x="1423488" y="5619338"/>
            <a:ext cx="381000" cy="381000"/>
            <a:chOff x="2078" y="1680"/>
            <a:chExt cx="1615" cy="1615"/>
          </a:xfrm>
        </p:grpSpPr>
        <p:sp>
          <p:nvSpPr>
            <p:cNvPr id="73"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4"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5" name="Oval 39"/>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6" name="Oval 40"/>
            <p:cNvSpPr>
              <a:spLocks noChangeArrowheads="1"/>
            </p:cNvSpPr>
            <p:nvPr/>
          </p:nvSpPr>
          <p:spPr bwMode="gray">
            <a:xfrm>
              <a:off x="2254" y="1864"/>
              <a:ext cx="1262" cy="1265"/>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7" name="Oval 41"/>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8" name="Oval 42"/>
            <p:cNvSpPr>
              <a:spLocks noChangeArrowheads="1"/>
            </p:cNvSpPr>
            <p:nvPr/>
          </p:nvSpPr>
          <p:spPr bwMode="gray">
            <a:xfrm>
              <a:off x="2337" y="1942"/>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79" name="饼形 78"/>
          <p:cNvSpPr/>
          <p:nvPr/>
        </p:nvSpPr>
        <p:spPr bwMode="auto">
          <a:xfrm rot="10800000">
            <a:off x="-1881188" y="1657350"/>
            <a:ext cx="4319588" cy="4319588"/>
          </a:xfrm>
          <a:prstGeom prst="pie">
            <a:avLst>
              <a:gd name="adj1" fmla="val 5457290"/>
              <a:gd name="adj2" fmla="val 16200000"/>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wrap="none" anchor="ctr"/>
          <a:lstStyle/>
          <a:p>
            <a:pPr algn="ctr" eaLnBrk="1" hangingPunct="1">
              <a:defRPr/>
            </a:pPr>
            <a:endParaRPr lang="zh-CN" altLang="en-US" b="1">
              <a:latin typeface="Arial" panose="020B0604020202020204" pitchFamily="34" charset="0"/>
              <a:ea typeface="宋体" panose="02010600030101010101" pitchFamily="2" charset="-122"/>
            </a:endParaRPr>
          </a:p>
        </p:txBody>
      </p:sp>
      <p:grpSp>
        <p:nvGrpSpPr>
          <p:cNvPr id="45" name="Group 18"/>
          <p:cNvGrpSpPr/>
          <p:nvPr/>
        </p:nvGrpSpPr>
        <p:grpSpPr bwMode="auto">
          <a:xfrm>
            <a:off x="2291161" y="2819013"/>
            <a:ext cx="381000" cy="381000"/>
            <a:chOff x="2078" y="1680"/>
            <a:chExt cx="1615" cy="1615"/>
          </a:xfrm>
        </p:grpSpPr>
        <p:sp>
          <p:nvSpPr>
            <p:cNvPr id="4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8"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9"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0"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1" name="Oval 24"/>
            <p:cNvSpPr>
              <a:spLocks noChangeArrowheads="1"/>
            </p:cNvSpPr>
            <p:nvPr/>
          </p:nvSpPr>
          <p:spPr bwMode="gray">
            <a:xfrm>
              <a:off x="2337" y="1942"/>
              <a:ext cx="1096" cy="1098"/>
            </a:xfrm>
            <a:prstGeom prst="ellipse">
              <a:avLst/>
            </a:prstGeom>
            <a:gradFill rotWithShape="1">
              <a:gsLst>
                <a:gs pos="0">
                  <a:schemeClr val="accent4">
                    <a:lumMod val="25000"/>
                    <a:lumOff val="75000"/>
                  </a:schemeClr>
                </a:gs>
                <a:gs pos="100000">
                  <a:schemeClr val="tx1">
                    <a:lumMod val="7500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37" name="AutoShape 8"/>
          <p:cNvSpPr>
            <a:spLocks noChangeArrowheads="1"/>
          </p:cNvSpPr>
          <p:nvPr/>
        </p:nvSpPr>
        <p:spPr bwMode="gray">
          <a:xfrm>
            <a:off x="2610709" y="2667990"/>
            <a:ext cx="4129298"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defRPr/>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Problem Formulation</a:t>
            </a:r>
          </a:p>
        </p:txBody>
      </p:sp>
      <p:grpSp>
        <p:nvGrpSpPr>
          <p:cNvPr id="38" name="Group 18"/>
          <p:cNvGrpSpPr/>
          <p:nvPr/>
        </p:nvGrpSpPr>
        <p:grpSpPr bwMode="auto">
          <a:xfrm>
            <a:off x="2443849" y="3768002"/>
            <a:ext cx="363898" cy="381000"/>
            <a:chOff x="2078" y="1680"/>
            <a:chExt cx="1615" cy="1615"/>
          </a:xfrm>
        </p:grpSpPr>
        <p:sp>
          <p:nvSpPr>
            <p:cNvPr id="3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1"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2"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3"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4" name="Oval 24"/>
            <p:cNvSpPr>
              <a:spLocks noChangeArrowheads="1"/>
            </p:cNvSpPr>
            <p:nvPr/>
          </p:nvSpPr>
          <p:spPr bwMode="gray">
            <a:xfrm>
              <a:off x="2337" y="1942"/>
              <a:ext cx="1096" cy="1098"/>
            </a:xfrm>
            <a:prstGeom prst="ellipse">
              <a:avLst/>
            </a:pr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63" name="AutoShape 8"/>
          <p:cNvSpPr>
            <a:spLocks noChangeArrowheads="1"/>
          </p:cNvSpPr>
          <p:nvPr/>
        </p:nvSpPr>
        <p:spPr bwMode="gray">
          <a:xfrm>
            <a:off x="2525640" y="4613753"/>
            <a:ext cx="4240921"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Numerical Results</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2">
            <a:extLst>
              <a:ext uri="{FF2B5EF4-FFF2-40B4-BE49-F238E27FC236}">
                <a16:creationId xmlns:a16="http://schemas.microsoft.com/office/drawing/2014/main" id="{914B6034-24C7-4457-8EE5-0E6CBB091A7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Outline</a:t>
            </a:r>
          </a:p>
        </p:txBody>
      </p:sp>
    </p:spTree>
    <p:extLst>
      <p:ext uri="{BB962C8B-B14F-4D97-AF65-F5344CB8AC3E}">
        <p14:creationId xmlns:p14="http://schemas.microsoft.com/office/powerpoint/2010/main" val="216840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对象 22"/>
          <p:cNvGraphicFramePr/>
          <p:nvPr/>
        </p:nvGraphicFramePr>
        <p:xfrm>
          <a:off x="118702" y="1319836"/>
          <a:ext cx="1339850" cy="2625725"/>
        </p:xfrm>
        <a:graphic>
          <a:graphicData uri="http://schemas.openxmlformats.org/presentationml/2006/ole">
            <mc:AlternateContent xmlns:mc="http://schemas.openxmlformats.org/markup-compatibility/2006">
              <mc:Choice xmlns:v="urn:schemas-microsoft-com:vml" Requires="v">
                <p:oleObj spid="_x0000_s1124" name="Visio" r:id="rId4" imgW="1790700" imgH="3530600" progId="Visio.Drawing.11">
                  <p:embed/>
                </p:oleObj>
              </mc:Choice>
              <mc:Fallback>
                <p:oleObj name="Visio" r:id="rId4" imgW="1790700" imgH="3530600" progId="Visio.Drawing.11">
                  <p:embed/>
                  <p:pic>
                    <p:nvPicPr>
                      <p:cNvPr id="0" name="对象 22"/>
                      <p:cNvPicPr>
                        <a:picLocks noChangeArrowheads="1"/>
                      </p:cNvPicPr>
                      <p:nvPr/>
                    </p:nvPicPr>
                    <p:blipFill>
                      <a:blip r:embed="rId5"/>
                      <a:srcRect/>
                      <a:stretch>
                        <a:fillRect/>
                      </a:stretch>
                    </p:blipFill>
                    <p:spPr bwMode="auto">
                      <a:xfrm>
                        <a:off x="118702" y="1319836"/>
                        <a:ext cx="1339850" cy="2625725"/>
                      </a:xfrm>
                      <a:prstGeom prst="rect">
                        <a:avLst/>
                      </a:prstGeom>
                      <a:noFill/>
                      <a:ln>
                        <a:noFill/>
                      </a:ln>
                    </p:spPr>
                  </p:pic>
                </p:oleObj>
              </mc:Fallback>
            </mc:AlternateContent>
          </a:graphicData>
        </a:graphic>
      </p:graphicFrame>
      <p:sp>
        <p:nvSpPr>
          <p:cNvPr id="25" name="梯形 24"/>
          <p:cNvSpPr/>
          <p:nvPr/>
        </p:nvSpPr>
        <p:spPr>
          <a:xfrm rot="17841940">
            <a:off x="3132293" y="-32826"/>
            <a:ext cx="2111755" cy="6807200"/>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27" name="图片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7941047">
            <a:off x="2435149" y="653587"/>
            <a:ext cx="1746506" cy="4555124"/>
          </a:xfrm>
          <a:prstGeom prst="rect">
            <a:avLst/>
          </a:prstGeom>
        </p:spPr>
      </p:pic>
      <p:pic>
        <p:nvPicPr>
          <p:cNvPr id="12" name="Picture 2" descr="https://ss3.bdstatic.com/70cFv8Sh_Q1YnxGkpoWK1HF6hhy/it/u=2789120203,1377254744&amp;fm=26&amp;gp=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050" y="57847"/>
            <a:ext cx="995722" cy="94557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A3C63F8-D180-4EDB-B8CD-32408FA67652}"/>
              </a:ext>
            </a:extLst>
          </p:cNvPr>
          <p:cNvSpPr/>
          <p:nvPr/>
        </p:nvSpPr>
        <p:spPr bwMode="auto">
          <a:xfrm>
            <a:off x="8402461" y="6603042"/>
            <a:ext cx="571932" cy="238588"/>
          </a:xfrm>
          <a:prstGeom prst="rect">
            <a:avLst/>
          </a:prstGeom>
          <a:solidFill>
            <a:srgbClr val="FFFFFF"/>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文本框 13">
            <a:extLst>
              <a:ext uri="{FF2B5EF4-FFF2-40B4-BE49-F238E27FC236}">
                <a16:creationId xmlns:a16="http://schemas.microsoft.com/office/drawing/2014/main" id="{AE3F5EC0-E7CA-4E38-9959-D0D75398EE23}"/>
              </a:ext>
            </a:extLst>
          </p:cNvPr>
          <p:cNvSpPr txBox="1"/>
          <p:nvPr/>
        </p:nvSpPr>
        <p:spPr>
          <a:xfrm>
            <a:off x="2544735" y="265420"/>
            <a:ext cx="3903407" cy="584775"/>
          </a:xfrm>
          <a:prstGeom prst="rect">
            <a:avLst/>
          </a:prstGeom>
          <a:noFill/>
        </p:spPr>
        <p:txBody>
          <a:bodyPr wrap="square" rtlCol="0">
            <a:spAutoFit/>
          </a:bodyPr>
          <a:lstStyle/>
          <a:p>
            <a:pPr algn="ctr"/>
            <a:r>
              <a:rPr lang="en-US" altLang="zh-CN" sz="3200"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IEEE ISIT 2022</a:t>
            </a:r>
            <a:endParaRPr lang="zh-CN" altLang="en-US" sz="3200"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5" name="图片 14">
            <a:extLst>
              <a:ext uri="{FF2B5EF4-FFF2-40B4-BE49-F238E27FC236}">
                <a16:creationId xmlns:a16="http://schemas.microsoft.com/office/drawing/2014/main" id="{CCC9F1EE-A0C1-42BB-91BD-BDB9C992AC1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089216" y="38082"/>
            <a:ext cx="1004613" cy="1004613"/>
          </a:xfrm>
          <a:prstGeom prst="rect">
            <a:avLst/>
          </a:prstGeom>
        </p:spPr>
      </p:pic>
      <p:sp>
        <p:nvSpPr>
          <p:cNvPr id="4" name="矩形 3">
            <a:extLst>
              <a:ext uri="{FF2B5EF4-FFF2-40B4-BE49-F238E27FC236}">
                <a16:creationId xmlns:a16="http://schemas.microsoft.com/office/drawing/2014/main" id="{0B61F8CF-980C-41F1-BF82-67631950AEAE}"/>
              </a:ext>
            </a:extLst>
          </p:cNvPr>
          <p:cNvSpPr/>
          <p:nvPr/>
        </p:nvSpPr>
        <p:spPr>
          <a:xfrm rot="1070692">
            <a:off x="3813671" y="3568177"/>
            <a:ext cx="3433952" cy="1107996"/>
          </a:xfrm>
          <a:prstGeom prst="rect">
            <a:avLst/>
          </a:prstGeom>
          <a:noFill/>
        </p:spPr>
        <p:txBody>
          <a:bodyPr wrap="none" lIns="91440" tIns="45720" rIns="91440" bIns="45720">
            <a:spAutoFit/>
            <a:scene3d>
              <a:camera prst="isometricOffAxis2Left"/>
              <a:lightRig rig="threePt" dir="t"/>
            </a:scene3d>
            <a:sp3d prstMaterial="translucentPowder"/>
          </a:bodyPr>
          <a:lstStyle/>
          <a:p>
            <a:pPr algn="ctr"/>
            <a:r>
              <a:rPr lang="en-US" altLang="zh-CN" sz="6600" b="1" cap="none" spc="0" dirty="0">
                <a:ln w="12700">
                  <a:solidFill>
                    <a:schemeClr val="tx2">
                      <a:lumMod val="75000"/>
                    </a:schemeClr>
                  </a:solidFill>
                  <a:prstDash val="solid"/>
                </a:ln>
                <a:pattFill prst="dkUpDiag">
                  <a:fgClr>
                    <a:schemeClr val="tx1">
                      <a:lumMod val="40000"/>
                      <a:lumOff val="60000"/>
                    </a:schemeClr>
                  </a:fgClr>
                  <a:bgClr>
                    <a:schemeClr val="tx2">
                      <a:lumMod val="20000"/>
                      <a:lumOff val="80000"/>
                    </a:schemeClr>
                  </a:bgClr>
                </a:pattFill>
                <a:effectLst>
                  <a:outerShdw dist="38100" dir="2640000" algn="bl" rotWithShape="0">
                    <a:schemeClr val="tx2">
                      <a:lumMod val="75000"/>
                    </a:schemeClr>
                  </a:outerShdw>
                </a:effectLst>
              </a:rPr>
              <a:t>Thanks!</a:t>
            </a:r>
            <a:endParaRPr lang="zh-CN" altLang="en-US" sz="6600" b="1" cap="none" spc="0" dirty="0">
              <a:ln w="12700">
                <a:solidFill>
                  <a:schemeClr val="tx2">
                    <a:lumMod val="75000"/>
                  </a:schemeClr>
                </a:solidFill>
                <a:prstDash val="solid"/>
              </a:ln>
              <a:pattFill prst="dkUpDiag">
                <a:fgClr>
                  <a:schemeClr val="tx1">
                    <a:lumMod val="40000"/>
                    <a:lumOff val="60000"/>
                  </a:schemeClr>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文本框 10">
            <a:extLst>
              <a:ext uri="{FF2B5EF4-FFF2-40B4-BE49-F238E27FC236}">
                <a16:creationId xmlns:a16="http://schemas.microsoft.com/office/drawing/2014/main" id="{D9F54C41-30F3-4572-A234-190A067A25DD}"/>
              </a:ext>
            </a:extLst>
          </p:cNvPr>
          <p:cNvSpPr txBox="1"/>
          <p:nvPr/>
        </p:nvSpPr>
        <p:spPr>
          <a:xfrm>
            <a:off x="287125" y="5781994"/>
            <a:ext cx="8764905" cy="369332"/>
          </a:xfrm>
          <a:prstGeom prst="rect">
            <a:avLst/>
          </a:prstGeom>
          <a:noFill/>
        </p:spPr>
        <p:txBody>
          <a:bodyPr wrap="square">
            <a:spAutoFit/>
          </a:bodyPr>
          <a:lstStyle/>
          <a:p>
            <a:r>
              <a:rPr lang="zh-CN" altLang="en-US" sz="1800" u="sng" dirty="0">
                <a:latin typeface="Times New Roman" panose="02020603050405020304" pitchFamily="18" charset="0"/>
                <a:cs typeface="Times New Roman" panose="02020603050405020304" pitchFamily="18" charset="0"/>
              </a:rPr>
              <a:t>http://oa.ee.tsinghua.edu.cn/dailinglong/publications/publications.html</a:t>
            </a:r>
          </a:p>
        </p:txBody>
      </p:sp>
      <p:sp>
        <p:nvSpPr>
          <p:cNvPr id="5" name="文本框 4">
            <a:extLst>
              <a:ext uri="{FF2B5EF4-FFF2-40B4-BE49-F238E27FC236}">
                <a16:creationId xmlns:a16="http://schemas.microsoft.com/office/drawing/2014/main" id="{033DF144-1E91-45C1-8378-6C4167A73523}"/>
              </a:ext>
            </a:extLst>
          </p:cNvPr>
          <p:cNvSpPr txBox="1"/>
          <p:nvPr/>
        </p:nvSpPr>
        <p:spPr>
          <a:xfrm>
            <a:off x="287125" y="5191261"/>
            <a:ext cx="2857500" cy="46166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For more information:</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40455BC-F975-435B-91E8-2086193BA4E5}"/>
              </a:ext>
            </a:extLst>
          </p:cNvPr>
          <p:cNvPicPr>
            <a:picLocks noChangeAspect="1"/>
          </p:cNvPicPr>
          <p:nvPr/>
        </p:nvPicPr>
        <p:blipFill rotWithShape="1">
          <a:blip r:embed="rId9">
            <a:clrChange>
              <a:clrFrom>
                <a:srgbClr val="FFFFFF"/>
              </a:clrFrom>
              <a:clrTo>
                <a:srgbClr val="FFFFFF">
                  <a:alpha val="0"/>
                </a:srgbClr>
              </a:clrTo>
            </a:clrChange>
          </a:blip>
          <a:srcRect l="20283" t="24941" r="18577" b="17995"/>
          <a:stretch/>
        </p:blipFill>
        <p:spPr>
          <a:xfrm>
            <a:off x="6905611" y="5789614"/>
            <a:ext cx="858351" cy="8011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A0BEF8A0-3D52-4A2F-A26B-136A7150C889}"/>
              </a:ext>
            </a:extLst>
          </p:cNvPr>
          <p:cNvSpPr/>
          <p:nvPr/>
        </p:nvSpPr>
        <p:spPr bwMode="auto">
          <a:xfrm>
            <a:off x="3036387" y="3616803"/>
            <a:ext cx="3071225" cy="636526"/>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4" name="矩形: 圆角 13">
            <a:extLst>
              <a:ext uri="{FF2B5EF4-FFF2-40B4-BE49-F238E27FC236}">
                <a16:creationId xmlns:a16="http://schemas.microsoft.com/office/drawing/2014/main" id="{46DD9AA5-1DA6-4B4E-9E8F-CCFA04CA8D3A}"/>
              </a:ext>
            </a:extLst>
          </p:cNvPr>
          <p:cNvSpPr/>
          <p:nvPr/>
        </p:nvSpPr>
        <p:spPr bwMode="auto">
          <a:xfrm>
            <a:off x="5227201" y="2498327"/>
            <a:ext cx="2843426" cy="636526"/>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矩形: 圆角 10">
            <a:extLst>
              <a:ext uri="{FF2B5EF4-FFF2-40B4-BE49-F238E27FC236}">
                <a16:creationId xmlns:a16="http://schemas.microsoft.com/office/drawing/2014/main" id="{07562ACA-2052-4C7C-B8FE-8E55355F7F20}"/>
              </a:ext>
            </a:extLst>
          </p:cNvPr>
          <p:cNvSpPr/>
          <p:nvPr/>
        </p:nvSpPr>
        <p:spPr bwMode="auto">
          <a:xfrm>
            <a:off x="1615101" y="2562222"/>
            <a:ext cx="1990879" cy="475187"/>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Introduction</a:t>
            </a:r>
          </a:p>
        </p:txBody>
      </p:sp>
      <mc:AlternateContent xmlns:mc="http://schemas.openxmlformats.org/markup-compatibility/2006" xmlns:a14="http://schemas.microsoft.com/office/drawing/2010/main">
        <mc:Choice Requires="a14">
          <p:sp>
            <p:nvSpPr>
              <p:cNvPr id="7" name="TextBox 4 1">
                <a:extLst>
                  <a:ext uri="{FF2B5EF4-FFF2-40B4-BE49-F238E27FC236}">
                    <a16:creationId xmlns:a16="http://schemas.microsoft.com/office/drawing/2014/main" id="{4AC18124-F955-4627-AF38-4629F056DC2D}"/>
                  </a:ext>
                </a:extLst>
              </p:cNvPr>
              <p:cNvSpPr txBox="1"/>
              <p:nvPr/>
            </p:nvSpPr>
            <p:spPr>
              <a:xfrm>
                <a:off x="91440" y="1203763"/>
                <a:ext cx="9144000" cy="1204495"/>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Shannon-Hartley[1] theorem</a:t>
                </a: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rPr>
                  <a:t>AWGN</a:t>
                </a: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a:t>
                </a:r>
                <a14:m>
                  <m:oMath xmlns:m="http://schemas.openxmlformats.org/officeDocument/2006/math">
                    <m:r>
                      <a:rPr lang="en-US" altLang="zh-CN" sz="2000" b="0"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𝑊</m:t>
                    </m:r>
                  </m:oMath>
                </a14:m>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-bandlimited channel, average/peak power constraint</a:t>
                </a: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Signal-to-noise ratio </a:t>
                </a:r>
                <a14:m>
                  <m:oMath xmlns:m="http://schemas.openxmlformats.org/officeDocument/2006/math">
                    <m:r>
                      <a:rPr lang="en-US" altLang="zh-CN" sz="2000" b="0"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𝛾</m:t>
                    </m:r>
                  </m:oMath>
                </a14:m>
                <a:endParaRPr lang="zh-CN" altLang="en-US" sz="2000"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a:p>
                <a:pPr>
                  <a:buClr>
                    <a:srgbClr val="000000"/>
                  </a:buClr>
                </a:pPr>
                <a:endParaRPr lang="en-US" altLang="zh-CN" sz="2400" b="1" dirty="0">
                  <a:solidFill>
                    <a:srgbClr val="232323"/>
                  </a:solidFill>
                  <a:latin typeface="Times New Roman" pitchFamily="18" charset="0"/>
                  <a:ea typeface="黑体" pitchFamily="49" charset="-122"/>
                  <a:cs typeface="Times New Roman" pitchFamily="18" charset="0"/>
                </a:endParaRPr>
              </a:p>
            </p:txBody>
          </p:sp>
        </mc:Choice>
        <mc:Fallback xmlns="">
          <p:sp>
            <p:nvSpPr>
              <p:cNvPr id="7" name="TextBox 4 1">
                <a:extLst>
                  <a:ext uri="{FF2B5EF4-FFF2-40B4-BE49-F238E27FC236}">
                    <a16:creationId xmlns:a16="http://schemas.microsoft.com/office/drawing/2014/main" id="{4AC18124-F955-4627-AF38-4629F056DC2D}"/>
                  </a:ext>
                </a:extLst>
              </p:cNvPr>
              <p:cNvSpPr txBox="1">
                <a:spLocks noRot="1" noChangeAspect="1" noMove="1" noResize="1" noEditPoints="1" noAdjustHandles="1" noChangeArrowheads="1" noChangeShapeType="1" noTextEdit="1"/>
              </p:cNvSpPr>
              <p:nvPr/>
            </p:nvSpPr>
            <p:spPr>
              <a:xfrm>
                <a:off x="91440" y="1203763"/>
                <a:ext cx="9144000" cy="1204495"/>
              </a:xfrm>
              <a:prstGeom prst="rect">
                <a:avLst/>
              </a:prstGeom>
              <a:blipFill>
                <a:blip r:embed="rId6"/>
                <a:stretch>
                  <a:fillRect l="-867" t="-4040" b="-101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圆角矩形 12">
                <a:extLst>
                  <a:ext uri="{FF2B5EF4-FFF2-40B4-BE49-F238E27FC236}">
                    <a16:creationId xmlns:a16="http://schemas.microsoft.com/office/drawing/2014/main" id="{362ABD52-00B1-46FE-8049-104A75750238}"/>
                  </a:ext>
                </a:extLst>
              </p:cNvPr>
              <p:cNvSpPr/>
              <p:nvPr/>
            </p:nvSpPr>
            <p:spPr bwMode="auto">
              <a:xfrm>
                <a:off x="1748783" y="5986076"/>
                <a:ext cx="5661182" cy="4616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000" b="1" dirty="0">
                    <a:solidFill>
                      <a:schemeClr val="bg1"/>
                    </a:solidFill>
                    <a:latin typeface="Times New Roman" pitchFamily="18" charset="0"/>
                    <a:ea typeface="黑体" pitchFamily="49" charset="-122"/>
                    <a:cs typeface="Times New Roman" pitchFamily="18" charset="0"/>
                  </a:rPr>
                  <a:t>What if the assumption </a:t>
                </a:r>
                <a14:m>
                  <m:oMath xmlns:m="http://schemas.openxmlformats.org/officeDocument/2006/math">
                    <m:r>
                      <a:rPr lang="en-US" altLang="zh-CN" sz="2000" b="1" i="1" smtClean="0">
                        <a:solidFill>
                          <a:schemeClr val="bg1"/>
                        </a:solidFill>
                        <a:latin typeface="Cambria Math" panose="02040503050406030204" pitchFamily="18" charset="0"/>
                        <a:ea typeface="黑体" pitchFamily="49" charset="-122"/>
                        <a:cs typeface="Times New Roman" pitchFamily="18" charset="0"/>
                      </a:rPr>
                      <m:t>𝑻</m:t>
                    </m:r>
                    <m:r>
                      <a:rPr lang="en-US" altLang="zh-CN" sz="2000" b="1" i="1" smtClean="0">
                        <a:solidFill>
                          <a:schemeClr val="bg1"/>
                        </a:solidFill>
                        <a:latin typeface="Cambria Math" panose="02040503050406030204" pitchFamily="18" charset="0"/>
                        <a:ea typeface="黑体" pitchFamily="49" charset="-122"/>
                        <a:cs typeface="Times New Roman" pitchFamily="18" charset="0"/>
                      </a:rPr>
                      <m:t>→∞</m:t>
                    </m:r>
                  </m:oMath>
                </a14:m>
                <a:r>
                  <a:rPr lang="zh-CN" altLang="en-US" sz="2000" b="1" dirty="0">
                    <a:solidFill>
                      <a:schemeClr val="bg1"/>
                    </a:solidFill>
                    <a:latin typeface="Times New Roman" pitchFamily="18" charset="0"/>
                    <a:ea typeface="黑体" pitchFamily="49" charset="-122"/>
                    <a:cs typeface="Times New Roman" pitchFamily="18" charset="0"/>
                  </a:rPr>
                  <a:t> </a:t>
                </a:r>
                <a:r>
                  <a:rPr lang="en-US" altLang="zh-CN" sz="2000" b="1" dirty="0">
                    <a:solidFill>
                      <a:schemeClr val="bg1"/>
                    </a:solidFill>
                    <a:latin typeface="Times New Roman" pitchFamily="18" charset="0"/>
                    <a:ea typeface="黑体" pitchFamily="49" charset="-122"/>
                    <a:cs typeface="Times New Roman" pitchFamily="18" charset="0"/>
                  </a:rPr>
                  <a:t>is </a:t>
                </a:r>
                <a:r>
                  <a:rPr lang="en-US" altLang="zh-CN" sz="2000" b="1" dirty="0">
                    <a:solidFill>
                      <a:srgbClr val="FFFF00"/>
                    </a:solidFill>
                    <a:latin typeface="Times New Roman" pitchFamily="18" charset="0"/>
                    <a:ea typeface="黑体" pitchFamily="49" charset="-122"/>
                    <a:cs typeface="Times New Roman" pitchFamily="18" charset="0"/>
                  </a:rPr>
                  <a:t>abandoned</a:t>
                </a:r>
                <a:r>
                  <a:rPr lang="en-US" altLang="zh-CN" sz="2000" b="1" dirty="0">
                    <a:solidFill>
                      <a:schemeClr val="bg1"/>
                    </a:solidFill>
                    <a:latin typeface="Times New Roman" pitchFamily="18" charset="0"/>
                    <a:ea typeface="黑体" pitchFamily="49" charset="-122"/>
                    <a:cs typeface="Times New Roman" pitchFamily="18" charset="0"/>
                  </a:rPr>
                  <a:t>?</a:t>
                </a:r>
                <a:endParaRPr lang="zh-CN" altLang="en-US" sz="2000" b="1" dirty="0">
                  <a:solidFill>
                    <a:schemeClr val="bg1"/>
                  </a:solidFill>
                  <a:latin typeface="Times New Roman" pitchFamily="18" charset="0"/>
                  <a:ea typeface="黑体" pitchFamily="49" charset="-122"/>
                  <a:cs typeface="Times New Roman" pitchFamily="18" charset="0"/>
                </a:endParaRPr>
              </a:p>
            </p:txBody>
          </p:sp>
        </mc:Choice>
        <mc:Fallback xmlns="">
          <p:sp>
            <p:nvSpPr>
              <p:cNvPr id="8" name="圆角矩形 12">
                <a:extLst>
                  <a:ext uri="{FF2B5EF4-FFF2-40B4-BE49-F238E27FC236}">
                    <a16:creationId xmlns:a16="http://schemas.microsoft.com/office/drawing/2014/main" id="{362ABD52-00B1-46FE-8049-104A75750238}"/>
                  </a:ext>
                </a:extLst>
              </p:cNvPr>
              <p:cNvSpPr>
                <a:spLocks noRot="1" noChangeAspect="1" noMove="1" noResize="1" noEditPoints="1" noAdjustHandles="1" noChangeArrowheads="1" noChangeShapeType="1" noTextEdit="1"/>
              </p:cNvSpPr>
              <p:nvPr/>
            </p:nvSpPr>
            <p:spPr bwMode="auto">
              <a:xfrm>
                <a:off x="1748783" y="5986076"/>
                <a:ext cx="5661182" cy="461666"/>
              </a:xfrm>
              <a:prstGeom prst="roundRect">
                <a:avLst/>
              </a:prstGeom>
              <a:blipFill>
                <a:blip r:embed="rId7"/>
                <a:stretch>
                  <a:fillRect t="-2632" b="-14474"/>
                </a:stretch>
              </a:blipFill>
              <a:ln w="9525" cap="flat" cmpd="sng" algn="ctr">
                <a:noFill/>
                <a:prstDash val="solid"/>
                <a:round/>
                <a:headEnd type="none" w="med" len="med"/>
                <a:tailEnd type="none" w="med" len="med"/>
              </a:ln>
              <a:effectLst/>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D94544FD-96F7-43B3-89FA-CE9773622CE1}"/>
              </a:ext>
            </a:extLst>
          </p:cNvPr>
          <p:cNvPicPr>
            <a:picLocks noChangeAspect="1"/>
          </p:cNvPicPr>
          <p:nvPr>
            <p:custDataLst>
              <p:tags r:id="rId1"/>
            </p:custDataLst>
          </p:nvPr>
        </p:nvPicPr>
        <p:blipFill>
          <a:blip r:embed="rId8"/>
          <a:stretch>
            <a:fillRect/>
          </a:stretch>
        </p:blipFill>
        <p:spPr>
          <a:xfrm>
            <a:off x="3147972" y="3836813"/>
            <a:ext cx="2843426" cy="254476"/>
          </a:xfrm>
          <a:prstGeom prst="rect">
            <a:avLst/>
          </a:prstGeom>
        </p:spPr>
      </p:pic>
      <mc:AlternateContent xmlns:mc="http://schemas.openxmlformats.org/markup-compatibility/2006" xmlns:a14="http://schemas.microsoft.com/office/drawing/2010/main">
        <mc:Choice Requires="a14">
          <p:sp>
            <p:nvSpPr>
              <p:cNvPr id="15" name="TextBox 4 2">
                <a:extLst>
                  <a:ext uri="{FF2B5EF4-FFF2-40B4-BE49-F238E27FC236}">
                    <a16:creationId xmlns:a16="http://schemas.microsoft.com/office/drawing/2014/main" id="{A9DE20C9-95D4-4A69-AFE3-BFCFA0E7A829}"/>
                  </a:ext>
                </a:extLst>
              </p:cNvPr>
              <p:cNvSpPr txBox="1"/>
              <p:nvPr/>
            </p:nvSpPr>
            <p:spPr>
              <a:xfrm>
                <a:off x="76200" y="4291781"/>
                <a:ext cx="9144000" cy="1618973"/>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How to establish this theorem? </a:t>
                </a: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Slepian’s </a:t>
                </a:r>
                <a:r>
                  <a:rPr lang="en-US" altLang="zh-CN" sz="2000"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rPr>
                  <a:t>PSWF</a:t>
                </a: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 Shannon’s </a:t>
                </a:r>
                <a:r>
                  <a:rPr lang="en-US" altLang="zh-CN" sz="2000" b="1" noProof="1">
                    <a:solidFill>
                      <a:srgbClr val="3333FF"/>
                    </a:solidFill>
                    <a:latin typeface="Times New Roman" panose="02020603050405020304" pitchFamily="18" charset="0"/>
                    <a:ea typeface="黑体" panose="02010609060101010101" pitchFamily="49" charset="-122"/>
                    <a:cs typeface="Times New Roman" panose="02020603050405020304" pitchFamily="18" charset="0"/>
                    <a:sym typeface="+mn-ea"/>
                  </a:rPr>
                  <a:t>random coding </a:t>
                </a:r>
                <a14:m>
                  <m:oMath xmlns:m="http://schemas.openxmlformats.org/officeDocument/2006/math">
                    <m:r>
                      <a:rPr lang="en-US" altLang="zh-CN" sz="20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oMath>
                </a14:m>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Achievability &amp; Converse</a:t>
                </a: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Requirements: </a:t>
                </a:r>
                <a14:m>
                  <m:oMath xmlns:m="http://schemas.openxmlformats.org/officeDocument/2006/math">
                    <m:r>
                      <a:rPr lang="en-US" altLang="zh-CN" sz="2000" b="0"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𝑇</m:t>
                    </m:r>
                    <m:r>
                      <a:rPr lang="en-US" altLang="zh-CN" sz="20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oMath>
                </a14:m>
                <a:r>
                  <a:rPr lang="en-US" altLang="zh-CN" sz="2000" noProof="1">
                    <a:solidFill>
                      <a:srgbClr val="000000"/>
                    </a:solidFill>
                    <a:latin typeface="Times New Roman" panose="02020603050405020304" charset="0"/>
                    <a:ea typeface="黑体" panose="02010609060101010101" pitchFamily="49" charset="-122"/>
                    <a:cs typeface="Times New Roman" panose="02020603050405020304" charset="0"/>
                    <a:sym typeface="+mn-ea"/>
                  </a:rPr>
                  <a:t> </a:t>
                </a: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limit operation</a:t>
                </a:r>
                <a:endParaRPr lang="en-US" altLang="zh-CN" sz="2000"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Finite-time</a:t>
                </a:r>
                <a:r>
                  <a:rPr lang="en-US" altLang="zh-CN"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case?</a:t>
                </a:r>
                <a:endParaRPr lang="zh-CN" altLang="en-US" sz="2000" b="1" noProof="1">
                  <a:solidFill>
                    <a:srgbClr val="000000"/>
                  </a:solidFill>
                  <a:latin typeface="Times New Roman" panose="02020603050405020304" charset="0"/>
                  <a:ea typeface="黑体" panose="02010609060101010101" pitchFamily="49" charset="-122"/>
                  <a:cs typeface="Times New Roman" panose="02020603050405020304" charset="0"/>
                  <a:sym typeface="+mn-ea"/>
                </a:endParaRPr>
              </a:p>
            </p:txBody>
          </p:sp>
        </mc:Choice>
        <mc:Fallback xmlns="">
          <p:sp>
            <p:nvSpPr>
              <p:cNvPr id="15" name="TextBox 4 2">
                <a:extLst>
                  <a:ext uri="{FF2B5EF4-FFF2-40B4-BE49-F238E27FC236}">
                    <a16:creationId xmlns:a16="http://schemas.microsoft.com/office/drawing/2014/main" id="{A9DE20C9-95D4-4A69-AFE3-BFCFA0E7A829}"/>
                  </a:ext>
                </a:extLst>
              </p:cNvPr>
              <p:cNvSpPr txBox="1">
                <a:spLocks noRot="1" noChangeAspect="1" noMove="1" noResize="1" noEditPoints="1" noAdjustHandles="1" noChangeArrowheads="1" noChangeShapeType="1" noTextEdit="1"/>
              </p:cNvSpPr>
              <p:nvPr/>
            </p:nvSpPr>
            <p:spPr>
              <a:xfrm>
                <a:off x="76200" y="4291781"/>
                <a:ext cx="9144000" cy="1618973"/>
              </a:xfrm>
              <a:prstGeom prst="rect">
                <a:avLst/>
              </a:prstGeom>
              <a:blipFill>
                <a:blip r:embed="rId9"/>
                <a:stretch>
                  <a:fillRect l="-933" t="-3008" b="-5639"/>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C764F59D-253A-4400-B9D6-55CC3611EB2A}"/>
              </a:ext>
            </a:extLst>
          </p:cNvPr>
          <p:cNvPicPr>
            <a:picLocks noChangeAspect="1"/>
          </p:cNvPicPr>
          <p:nvPr>
            <p:custDataLst>
              <p:tags r:id="rId2"/>
            </p:custDataLst>
          </p:nvPr>
        </p:nvPicPr>
        <p:blipFill>
          <a:blip r:embed="rId10"/>
          <a:stretch>
            <a:fillRect/>
          </a:stretch>
        </p:blipFill>
        <p:spPr>
          <a:xfrm>
            <a:off x="1741409" y="2685769"/>
            <a:ext cx="1756952" cy="254476"/>
          </a:xfrm>
          <a:prstGeom prst="rect">
            <a:avLst/>
          </a:prstGeom>
        </p:spPr>
      </p:pic>
      <p:pic>
        <p:nvPicPr>
          <p:cNvPr id="10" name="图片 9">
            <a:extLst>
              <a:ext uri="{FF2B5EF4-FFF2-40B4-BE49-F238E27FC236}">
                <a16:creationId xmlns:a16="http://schemas.microsoft.com/office/drawing/2014/main" id="{169C6650-ADF0-4C14-9E5C-2E0CFCAFCE0A}"/>
              </a:ext>
            </a:extLst>
          </p:cNvPr>
          <p:cNvPicPr>
            <a:picLocks noChangeAspect="1"/>
          </p:cNvPicPr>
          <p:nvPr>
            <p:custDataLst>
              <p:tags r:id="rId3"/>
            </p:custDataLst>
          </p:nvPr>
        </p:nvPicPr>
        <p:blipFill>
          <a:blip r:embed="rId11"/>
          <a:stretch>
            <a:fillRect/>
          </a:stretch>
        </p:blipFill>
        <p:spPr>
          <a:xfrm>
            <a:off x="5386439" y="2582877"/>
            <a:ext cx="2511239" cy="513524"/>
          </a:xfrm>
          <a:prstGeom prst="rect">
            <a:avLst/>
          </a:prstGeom>
        </p:spPr>
      </p:pic>
      <p:sp>
        <p:nvSpPr>
          <p:cNvPr id="13" name="箭头: 右 12">
            <a:extLst>
              <a:ext uri="{FF2B5EF4-FFF2-40B4-BE49-F238E27FC236}">
                <a16:creationId xmlns:a16="http://schemas.microsoft.com/office/drawing/2014/main" id="{6ABB6449-8B6E-47B9-8399-9535856AAC66}"/>
              </a:ext>
            </a:extLst>
          </p:cNvPr>
          <p:cNvSpPr/>
          <p:nvPr/>
        </p:nvSpPr>
        <p:spPr bwMode="auto">
          <a:xfrm rot="4299053">
            <a:off x="2721718" y="3253456"/>
            <a:ext cx="404547" cy="323993"/>
          </a:xfrm>
          <a:prstGeom prst="rightArrow">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箭头: 右 17">
            <a:extLst>
              <a:ext uri="{FF2B5EF4-FFF2-40B4-BE49-F238E27FC236}">
                <a16:creationId xmlns:a16="http://schemas.microsoft.com/office/drawing/2014/main" id="{CBC15D99-8761-46F6-B446-6BB66256E068}"/>
              </a:ext>
            </a:extLst>
          </p:cNvPr>
          <p:cNvSpPr/>
          <p:nvPr/>
        </p:nvSpPr>
        <p:spPr bwMode="auto">
          <a:xfrm rot="8121772">
            <a:off x="6187405" y="3294428"/>
            <a:ext cx="404547" cy="323993"/>
          </a:xfrm>
          <a:prstGeom prst="rightArrow">
            <a:avLst/>
          </a:prstGeom>
          <a:solidFill>
            <a:srgbClr val="C0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文本框 18">
            <a:extLst>
              <a:ext uri="{FF2B5EF4-FFF2-40B4-BE49-F238E27FC236}">
                <a16:creationId xmlns:a16="http://schemas.microsoft.com/office/drawing/2014/main" id="{07CD25F1-81C5-493B-83AC-D033F4A83F56}"/>
              </a:ext>
            </a:extLst>
          </p:cNvPr>
          <p:cNvSpPr txBox="1"/>
          <p:nvPr/>
        </p:nvSpPr>
        <p:spPr>
          <a:xfrm>
            <a:off x="2976041" y="2999200"/>
            <a:ext cx="1457325" cy="400110"/>
          </a:xfrm>
          <a:prstGeom prst="rect">
            <a:avLst/>
          </a:prstGeom>
          <a:noFill/>
        </p:spPr>
        <p:txBody>
          <a:bodyPr wrap="square" rtlCol="0">
            <a:spAutoFit/>
          </a:bodyPr>
          <a:lstStyle/>
          <a:p>
            <a:r>
              <a:rPr lang="en-US" altLang="zh-CN" sz="2000" b="1" dirty="0" err="1">
                <a:solidFill>
                  <a:srgbClr val="3333FF"/>
                </a:solidFill>
                <a:latin typeface="Times New Roman" panose="02020603050405020304" pitchFamily="18" charset="0"/>
                <a:ea typeface="黑体" panose="02010609060101010101" pitchFamily="49" charset="-122"/>
                <a:cs typeface="Times New Roman" panose="02020603050405020304" pitchFamily="18" charset="0"/>
              </a:rPr>
              <a:t>DoF</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文本框 19">
            <a:extLst>
              <a:ext uri="{FF2B5EF4-FFF2-40B4-BE49-F238E27FC236}">
                <a16:creationId xmlns:a16="http://schemas.microsoft.com/office/drawing/2014/main" id="{3FC3EBCF-17A4-4C77-A22B-F7F5BF5BD390}"/>
              </a:ext>
            </a:extLst>
          </p:cNvPr>
          <p:cNvSpPr txBox="1"/>
          <p:nvPr/>
        </p:nvSpPr>
        <p:spPr>
          <a:xfrm>
            <a:off x="6746156" y="3113152"/>
            <a:ext cx="1457325" cy="400110"/>
          </a:xfrm>
          <a:prstGeom prst="rect">
            <a:avLst/>
          </a:prstGeom>
          <a:noFill/>
        </p:spPr>
        <p:txBody>
          <a:bodyPr wrap="square" rtlCol="0">
            <a:spAutoFit/>
          </a:bodyPr>
          <a:lstStyle/>
          <a:p>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bits/</a:t>
            </a:r>
            <a:r>
              <a:rPr lang="en-US" altLang="zh-CN" sz="2000" b="1" dirty="0" err="1">
                <a:solidFill>
                  <a:srgbClr val="3333FF"/>
                </a:solidFill>
                <a:latin typeface="Times New Roman" panose="02020603050405020304" pitchFamily="18" charset="0"/>
                <a:ea typeface="黑体" panose="02010609060101010101" pitchFamily="49" charset="-122"/>
                <a:cs typeface="Times New Roman" panose="02020603050405020304" pitchFamily="18" charset="0"/>
              </a:rPr>
              <a:t>ch</a:t>
            </a:r>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 use</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690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
                                            <p:txEl>
                                              <p:pRg st="1" end="1"/>
                                            </p:txEl>
                                          </p:spTgt>
                                        </p:tgtEl>
                                        <p:attrNameLst>
                                          <p:attrName>style.visibility</p:attrName>
                                        </p:attrNameLst>
                                      </p:cBhvr>
                                      <p:to>
                                        <p:strVal val="visible"/>
                                      </p:to>
                                    </p:set>
                                    <p:animEffect transition="in" filter="wipe(down)">
                                      <p:cBhvr>
                                        <p:cTn id="54" dur="500"/>
                                        <p:tgtEl>
                                          <p:spTgt spid="1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wipe(down)">
                                      <p:cBhvr>
                                        <p:cTn id="59" dur="500"/>
                                        <p:tgtEl>
                                          <p:spTgt spid="1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animEffect transition="in" filter="wipe(down)">
                                      <p:cBhvr>
                                        <p:cTn id="64" dur="500"/>
                                        <p:tgtEl>
                                          <p:spTgt spid="15">
                                            <p:txEl>
                                              <p:pRg st="3" end="3"/>
                                            </p:txEl>
                                          </p:spTgt>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1" grpId="0" animBg="1"/>
      <p:bldP spid="8" grpId="0" animBg="1"/>
      <p:bldP spid="13" grpId="0" animBg="1"/>
      <p:bldP spid="18" grpId="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Introduction</a:t>
            </a:r>
          </a:p>
        </p:txBody>
      </p:sp>
      <mc:AlternateContent xmlns:mc="http://schemas.openxmlformats.org/markup-compatibility/2006" xmlns:a14="http://schemas.microsoft.com/office/drawing/2010/main">
        <mc:Choice Requires="a14">
          <p:sp>
            <p:nvSpPr>
              <p:cNvPr id="7" name="TextBox 4 1">
                <a:extLst>
                  <a:ext uri="{FF2B5EF4-FFF2-40B4-BE49-F238E27FC236}">
                    <a16:creationId xmlns:a16="http://schemas.microsoft.com/office/drawing/2014/main" id="{4AC18124-F955-4627-AF38-4629F056DC2D}"/>
                  </a:ext>
                </a:extLst>
              </p:cNvPr>
              <p:cNvSpPr txBox="1"/>
              <p:nvPr/>
            </p:nvSpPr>
            <p:spPr>
              <a:xfrm>
                <a:off x="91440" y="1203763"/>
                <a:ext cx="9144000" cy="4752815"/>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Shannon-Hartley theorem in the </a:t>
                </a:r>
                <a:r>
                  <a:rPr lang="en-US" altLang="zh-CN" b="1" noProof="1">
                    <a:solidFill>
                      <a:srgbClr val="C00000"/>
                    </a:solidFill>
                    <a:latin typeface="Times New Roman" panose="02020603050405020304" charset="0"/>
                    <a:ea typeface="黑体" panose="02010609060101010101" pitchFamily="49" charset="-122"/>
                    <a:cs typeface="Times New Roman" panose="02020603050405020304" charset="0"/>
                    <a:sym typeface="+mn-ea"/>
                  </a:rPr>
                  <a:t>finite-time</a:t>
                </a:r>
                <a:r>
                  <a:rPr lang="en-US" altLang="zh-CN" b="1" noProof="1">
                    <a:solidFill>
                      <a:srgbClr val="000000"/>
                    </a:solidFill>
                    <a:latin typeface="Times New Roman" panose="02020603050405020304" charset="0"/>
                    <a:ea typeface="黑体" panose="02010609060101010101" pitchFamily="49" charset="-122"/>
                    <a:cs typeface="Times New Roman" panose="02020603050405020304" charset="0"/>
                    <a:sym typeface="+mn-ea"/>
                  </a:rPr>
                  <a:t> cases</a:t>
                </a: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3333FF"/>
                    </a:solidFill>
                    <a:latin typeface="Times New Roman" panose="02020603050405020304" pitchFamily="18" charset="0"/>
                    <a:ea typeface="黑体" panose="02010609060101010101" pitchFamily="49" charset="-122"/>
                    <a:cs typeface="Times New Roman" panose="02020603050405020304" pitchFamily="18" charset="0"/>
                    <a:sym typeface="+mn-ea"/>
                  </a:rPr>
                  <a:t>(1) Finite blocklength</a:t>
                </a: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limited number of channel uses</a:t>
                </a:r>
              </a:p>
              <a:p>
                <a:pPr marL="1257300" lvl="3" indent="-342900">
                  <a:spcBef>
                    <a:spcPts val="600"/>
                  </a:spcBef>
                  <a:buClr>
                    <a:srgbClr val="000000"/>
                  </a:buClr>
                  <a:buFont typeface="Wingdings" panose="05000000000000000000" pitchFamily="2" charset="2"/>
                  <a:buChar char="Ø"/>
                  <a:defRPr/>
                </a:pPr>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Channel coding in the finite blocklength regime</a:t>
                </a:r>
              </a:p>
              <a:p>
                <a:pPr marL="1257300" lvl="3" indent="-342900">
                  <a:spcBef>
                    <a:spcPts val="600"/>
                  </a:spcBef>
                  <a:buClr>
                    <a:srgbClr val="000000"/>
                  </a:buClr>
                  <a:buFont typeface="Wingdings" panose="05000000000000000000" pitchFamily="2" charset="2"/>
                  <a:buChar char="Ø"/>
                  <a:defRPr/>
                </a:pPr>
                <a14:m>
                  <m:oMath xmlns:m="http://schemas.openxmlformats.org/officeDocument/2006/math">
                    <m:sSub>
                      <m:sSubPr>
                        <m:ctrlPr>
                          <a:rPr lang="en-US" altLang="zh-CN" sz="1800" b="1" i="1" noProof="1" smtClean="0">
                            <a:solidFill>
                              <a:srgbClr val="3333FF"/>
                            </a:solidFill>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noProof="1" smtClean="0">
                            <a:solidFill>
                              <a:srgbClr val="3333FF"/>
                            </a:solidFill>
                            <a:latin typeface="Cambria Math" panose="02040503050406030204" pitchFamily="18" charset="0"/>
                            <a:ea typeface="黑体" panose="02010609060101010101" pitchFamily="49" charset="-122"/>
                            <a:cs typeface="Times New Roman" panose="02020603050405020304" pitchFamily="18" charset="0"/>
                            <a:sym typeface="+mn-ea"/>
                          </a:rPr>
                          <m:t>𝑷</m:t>
                        </m:r>
                      </m:e>
                      <m:sub>
                        <m:r>
                          <a:rPr lang="en-US" altLang="zh-CN" sz="1800" b="1" i="1" noProof="1" smtClean="0">
                            <a:solidFill>
                              <a:srgbClr val="3333FF"/>
                            </a:solidFill>
                            <a:latin typeface="Cambria Math" panose="02040503050406030204" pitchFamily="18" charset="0"/>
                            <a:ea typeface="黑体" panose="02010609060101010101" pitchFamily="49" charset="-122"/>
                            <a:cs typeface="Times New Roman" panose="02020603050405020304" pitchFamily="18" charset="0"/>
                            <a:sym typeface="+mn-ea"/>
                          </a:rPr>
                          <m:t>𝒆</m:t>
                        </m:r>
                      </m:sub>
                    </m:sSub>
                  </m:oMath>
                </a14:m>
                <a:r>
                  <a:rPr lang="en-US" altLang="zh-CN" sz="1800" b="1" noProof="1">
                    <a:solidFill>
                      <a:srgbClr val="3333FF"/>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bounded away from zero</a:t>
                </a:r>
              </a:p>
              <a:p>
                <a:pPr marL="914400" lvl="3">
                  <a:spcBef>
                    <a:spcPts val="600"/>
                  </a:spcBef>
                  <a:buClr>
                    <a:srgbClr val="000000"/>
                  </a:buClr>
                  <a:defRPr/>
                </a:pPr>
                <a:endParaRPr lang="en-US" altLang="zh-CN" sz="2000"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800100" lvl="2" indent="-342900">
                  <a:spcBef>
                    <a:spcPts val="600"/>
                  </a:spcBef>
                  <a:buClr>
                    <a:srgbClr val="000000"/>
                  </a:buClr>
                  <a:buFont typeface="Wingdings" panose="05000000000000000000" pitchFamily="2" charset="2"/>
                  <a:buChar char="Ø"/>
                  <a:defRPr/>
                </a:pPr>
                <a:r>
                  <a:rPr lang="en-US" altLang="zh-CN" sz="2000" b="1" noProof="1">
                    <a:solidFill>
                      <a:srgbClr val="C00000"/>
                    </a:solidFill>
                    <a:latin typeface="Times New Roman" panose="02020603050405020304" pitchFamily="18" charset="0"/>
                    <a:ea typeface="黑体" panose="02010609060101010101" pitchFamily="49" charset="-122"/>
                    <a:cs typeface="Times New Roman" panose="02020603050405020304" pitchFamily="18" charset="0"/>
                    <a:sym typeface="+mn-ea"/>
                  </a:rPr>
                  <a:t>(2) Finite observation time </a:t>
                </a:r>
                <a:r>
                  <a:rPr lang="en-US" altLang="zh-CN" sz="20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infinite number of channel uses?</a:t>
                </a:r>
              </a:p>
              <a:p>
                <a:pPr marL="1257300" lvl="3" indent="-342900">
                  <a:spcBef>
                    <a:spcPts val="600"/>
                  </a:spcBef>
                  <a:buClr>
                    <a:srgbClr val="000000"/>
                  </a:buClr>
                  <a:buFont typeface="Wingdings" panose="05000000000000000000" pitchFamily="2" charset="2"/>
                  <a:buChar char="Ø"/>
                  <a:defRPr/>
                </a:pPr>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Stochastic received signal </a:t>
                </a:r>
                <a14:m>
                  <m:oMath xmlns:m="http://schemas.openxmlformats.org/officeDocument/2006/math">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𝒀</m:t>
                    </m:r>
                    <m:d>
                      <m:d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oMath>
                </a14:m>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observed at any </a:t>
                </a:r>
                <a14:m>
                  <m:oMath xmlns:m="http://schemas.openxmlformats.org/officeDocument/2006/math">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d>
                      <m:dPr>
                        <m:begChr m:val="["/>
                        <m:endChr m:val="]"/>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e>
                    </m:d>
                  </m:oMath>
                </a14:m>
                <a:endPar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1257300" lvl="3" indent="-342900">
                  <a:spcBef>
                    <a:spcPts val="600"/>
                  </a:spcBef>
                  <a:buClr>
                    <a:srgbClr val="000000"/>
                  </a:buClr>
                  <a:buFont typeface="Wingdings" panose="05000000000000000000" pitchFamily="2" charset="2"/>
                  <a:buChar char="Ø"/>
                  <a:defRPr/>
                </a:pPr>
                <a14:m>
                  <m:oMath xmlns:m="http://schemas.openxmlformats.org/officeDocument/2006/math">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𝑰</m:t>
                    </m:r>
                    <m:d>
                      <m:d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𝑿</m:t>
                        </m:r>
                        <m:d>
                          <m:d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𝒀</m:t>
                        </m:r>
                        <m:d>
                          <m:dPr>
                            <m:ctrlP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e>
                    </m:d>
                  </m:oMath>
                </a14:m>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on </a:t>
                </a:r>
                <a14:m>
                  <m:oMath xmlns:m="http://schemas.openxmlformats.org/officeDocument/2006/math">
                    <m:d>
                      <m:dPr>
                        <m:begChr m:val="["/>
                        <m:endChr m:val="]"/>
                        <m:ctrlP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18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e>
                    </m:d>
                  </m:oMath>
                </a14:m>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Mutual information between two stochastic processes (SPs)! </a:t>
                </a:r>
              </a:p>
              <a:p>
                <a:pPr marL="1257300" lvl="3" indent="-342900">
                  <a:spcBef>
                    <a:spcPts val="600"/>
                  </a:spcBef>
                  <a:buClr>
                    <a:srgbClr val="000000"/>
                  </a:buClr>
                  <a:buFont typeface="Wingdings" panose="05000000000000000000" pitchFamily="2" charset="2"/>
                  <a:buChar char="Ø"/>
                  <a:defRPr/>
                </a:pPr>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What’s the quantity </a:t>
                </a:r>
                <a14:m>
                  <m:oMath xmlns:m="http://schemas.openxmlformats.org/officeDocument/2006/math">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𝑰</m:t>
                    </m:r>
                    <m:d>
                      <m:dPr>
                        <m:ctrlP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𝑿</m:t>
                        </m:r>
                        <m:d>
                          <m:dPr>
                            <m:ctrlP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𝒀</m:t>
                        </m:r>
                        <m:d>
                          <m:dPr>
                            <m:ctrlP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18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e>
                    </m:d>
                  </m:oMath>
                </a14:m>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 Finite? Infinite? Achievable? </a:t>
                </a:r>
              </a:p>
              <a:p>
                <a:pPr marL="1257300" lvl="3" indent="-342900">
                  <a:spcBef>
                    <a:spcPts val="600"/>
                  </a:spcBef>
                  <a:buClr>
                    <a:srgbClr val="000000"/>
                  </a:buClr>
                  <a:buFont typeface="Wingdings" panose="05000000000000000000" pitchFamily="2" charset="2"/>
                  <a:buChar char="Ø"/>
                  <a:defRPr/>
                </a:pPr>
                <a:r>
                  <a:rPr lang="en-US" altLang="zh-CN" sz="1800" b="1" noProof="1">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rPr>
                  <a:t>What’s the relationship between this quantity and the Shannon-Hartley theorem?</a:t>
                </a:r>
              </a:p>
              <a:p>
                <a:pPr>
                  <a:buClr>
                    <a:srgbClr val="000000"/>
                  </a:buClr>
                </a:pPr>
                <a:endParaRPr lang="en-US" altLang="zh-CN" sz="2400" b="1" dirty="0">
                  <a:solidFill>
                    <a:srgbClr val="232323"/>
                  </a:solidFill>
                  <a:latin typeface="Times New Roman" pitchFamily="18" charset="0"/>
                  <a:ea typeface="黑体" pitchFamily="49" charset="-122"/>
                  <a:cs typeface="Times New Roman" pitchFamily="18" charset="0"/>
                </a:endParaRPr>
              </a:p>
            </p:txBody>
          </p:sp>
        </mc:Choice>
        <mc:Fallback xmlns="">
          <p:sp>
            <p:nvSpPr>
              <p:cNvPr id="7" name="TextBox 4 1">
                <a:extLst>
                  <a:ext uri="{FF2B5EF4-FFF2-40B4-BE49-F238E27FC236}">
                    <a16:creationId xmlns:a16="http://schemas.microsoft.com/office/drawing/2014/main" id="{4AC18124-F955-4627-AF38-4629F056DC2D}"/>
                  </a:ext>
                </a:extLst>
              </p:cNvPr>
              <p:cNvSpPr txBox="1">
                <a:spLocks noRot="1" noChangeAspect="1" noMove="1" noResize="1" noEditPoints="1" noAdjustHandles="1" noChangeArrowheads="1" noChangeShapeType="1" noTextEdit="1"/>
              </p:cNvSpPr>
              <p:nvPr/>
            </p:nvSpPr>
            <p:spPr>
              <a:xfrm>
                <a:off x="91440" y="1203763"/>
                <a:ext cx="9144000" cy="4752815"/>
              </a:xfrm>
              <a:prstGeom prst="rect">
                <a:avLst/>
              </a:prstGeom>
              <a:blipFill>
                <a:blip r:embed="rId4"/>
                <a:stretch>
                  <a:fillRect l="-867" t="-1026" r="-733"/>
                </a:stretch>
              </a:blipFill>
            </p:spPr>
            <p:txBody>
              <a:bodyPr/>
              <a:lstStyle/>
              <a:p>
                <a:r>
                  <a:rPr lang="zh-CN" altLang="en-US">
                    <a:noFill/>
                  </a:rPr>
                  <a:t> </a:t>
                </a:r>
              </a:p>
            </p:txBody>
          </p:sp>
        </mc:Fallback>
      </mc:AlternateContent>
      <p:sp>
        <p:nvSpPr>
          <p:cNvPr id="8" name="圆角矩形 12">
            <a:extLst>
              <a:ext uri="{FF2B5EF4-FFF2-40B4-BE49-F238E27FC236}">
                <a16:creationId xmlns:a16="http://schemas.microsoft.com/office/drawing/2014/main" id="{362ABD52-00B1-46FE-8049-104A75750238}"/>
              </a:ext>
            </a:extLst>
          </p:cNvPr>
          <p:cNvSpPr/>
          <p:nvPr/>
        </p:nvSpPr>
        <p:spPr bwMode="auto">
          <a:xfrm>
            <a:off x="1658976" y="5892454"/>
            <a:ext cx="5826047" cy="4616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2000" b="1" dirty="0">
                <a:solidFill>
                  <a:schemeClr val="bg1"/>
                </a:solidFill>
                <a:latin typeface="Times New Roman" pitchFamily="18" charset="0"/>
                <a:ea typeface="黑体" pitchFamily="49" charset="-122"/>
                <a:cs typeface="Times New Roman" pitchFamily="18" charset="0"/>
              </a:rPr>
              <a:t>What’s the properties of the </a:t>
            </a:r>
            <a:r>
              <a:rPr lang="en-US" altLang="zh-CN" sz="2000" b="1" dirty="0">
                <a:solidFill>
                  <a:srgbClr val="FFFF00"/>
                </a:solidFill>
                <a:latin typeface="Times New Roman" pitchFamily="18" charset="0"/>
                <a:ea typeface="黑体" pitchFamily="49" charset="-122"/>
                <a:cs typeface="Times New Roman" pitchFamily="18" charset="0"/>
              </a:rPr>
              <a:t>MI</a:t>
            </a:r>
            <a:r>
              <a:rPr lang="en-US" altLang="zh-CN" sz="2000" b="1" dirty="0">
                <a:solidFill>
                  <a:schemeClr val="bg1"/>
                </a:solidFill>
                <a:latin typeface="Times New Roman" pitchFamily="18" charset="0"/>
                <a:ea typeface="黑体" pitchFamily="49" charset="-122"/>
                <a:cs typeface="Times New Roman" pitchFamily="18" charset="0"/>
              </a:rPr>
              <a:t> between two </a:t>
            </a:r>
            <a:r>
              <a:rPr lang="en-US" altLang="zh-CN" sz="2000" b="1" dirty="0">
                <a:solidFill>
                  <a:srgbClr val="FFFF00"/>
                </a:solidFill>
                <a:latin typeface="Times New Roman" pitchFamily="18" charset="0"/>
                <a:ea typeface="黑体" pitchFamily="49" charset="-122"/>
                <a:cs typeface="Times New Roman" pitchFamily="18" charset="0"/>
              </a:rPr>
              <a:t>SPs</a:t>
            </a:r>
            <a:r>
              <a:rPr lang="en-US" altLang="zh-CN" sz="2000" b="1" dirty="0">
                <a:solidFill>
                  <a:schemeClr val="bg1"/>
                </a:solidFill>
                <a:latin typeface="Times New Roman" pitchFamily="18" charset="0"/>
                <a:ea typeface="黑体" pitchFamily="49" charset="-122"/>
                <a:cs typeface="Times New Roman" pitchFamily="18" charset="0"/>
              </a:rPr>
              <a:t>? </a:t>
            </a:r>
            <a:endParaRPr lang="zh-CN" altLang="en-US" sz="2000" b="1" dirty="0">
              <a:solidFill>
                <a:schemeClr val="bg1"/>
              </a:solidFill>
              <a:latin typeface="Times New Roman" pitchFamily="18" charset="0"/>
              <a:ea typeface="黑体" pitchFamily="49" charset="-122"/>
              <a:cs typeface="Times New Roman" pitchFamily="18" charset="0"/>
            </a:endParaRPr>
          </a:p>
        </p:txBody>
      </p:sp>
      <p:pic>
        <p:nvPicPr>
          <p:cNvPr id="17" name="图片 16">
            <a:extLst>
              <a:ext uri="{FF2B5EF4-FFF2-40B4-BE49-F238E27FC236}">
                <a16:creationId xmlns:a16="http://schemas.microsoft.com/office/drawing/2014/main" id="{D94544FD-96F7-43B3-89FA-CE9773622CE1}"/>
              </a:ext>
            </a:extLst>
          </p:cNvPr>
          <p:cNvPicPr>
            <a:picLocks noChangeAspect="1"/>
          </p:cNvPicPr>
          <p:nvPr>
            <p:custDataLst>
              <p:tags r:id="rId1"/>
            </p:custDataLst>
          </p:nvPr>
        </p:nvPicPr>
        <p:blipFill>
          <a:blip r:embed="rId5"/>
          <a:stretch>
            <a:fillRect/>
          </a:stretch>
        </p:blipFill>
        <p:spPr>
          <a:xfrm>
            <a:off x="5980878" y="571500"/>
            <a:ext cx="2843426" cy="254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5"/>
          <p:cNvSpPr>
            <a:spLocks noChangeArrowheads="1"/>
          </p:cNvSpPr>
          <p:nvPr/>
        </p:nvSpPr>
        <p:spPr bwMode="ltGray">
          <a:xfrm rot="5400000">
            <a:off x="-2143373" y="1439887"/>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0070C0"/>
          </a:solidFill>
          <a:ln w="9525" algn="ctr">
            <a:solidFill>
              <a:schemeClr val="accent6">
                <a:lumMod val="60000"/>
                <a:lumOff val="40000"/>
              </a:schemeClr>
            </a:solidFill>
            <a:miter lim="800000"/>
          </a:ln>
          <a:effectLst/>
          <a:scene3d>
            <a:camera prst="orthographicFront"/>
            <a:lightRig rig="threePt" dir="t"/>
          </a:scene3d>
          <a:sp3d>
            <a:bevelT/>
          </a:sp3d>
        </p:spPr>
        <p:txBody>
          <a:bodyPr wrap="none" anchor="ct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4" name="AutoShape 8"/>
          <p:cNvSpPr>
            <a:spLocks noChangeArrowheads="1"/>
          </p:cNvSpPr>
          <p:nvPr/>
        </p:nvSpPr>
        <p:spPr bwMode="gray">
          <a:xfrm>
            <a:off x="2777281" y="3642642"/>
            <a:ext cx="3989280"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a:t>
            </a:r>
            <a:r>
              <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Insightful Case</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1" name="AutoShape 8"/>
          <p:cNvSpPr>
            <a:spLocks noChangeArrowheads="1"/>
          </p:cNvSpPr>
          <p:nvPr/>
        </p:nvSpPr>
        <p:spPr bwMode="gray">
          <a:xfrm>
            <a:off x="1699983" y="5534836"/>
            <a:ext cx="5066578" cy="591276"/>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buFont typeface="Arial" panose="020B0604020202020204" pitchFamily="34" charset="0"/>
              <a:buNone/>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Conclusion</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5" name="AutoShape 8"/>
          <p:cNvSpPr>
            <a:spLocks noChangeArrowheads="1"/>
          </p:cNvSpPr>
          <p:nvPr/>
        </p:nvSpPr>
        <p:spPr bwMode="gray">
          <a:xfrm>
            <a:off x="1969569" y="1707099"/>
            <a:ext cx="4770438" cy="620977"/>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lgn="l">
              <a:defRPr/>
            </a:pPr>
            <a:r>
              <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Introduction</a:t>
            </a:r>
            <a:endParaRP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56" name="Group 9"/>
          <p:cNvGrpSpPr/>
          <p:nvPr/>
        </p:nvGrpSpPr>
        <p:grpSpPr bwMode="auto">
          <a:xfrm>
            <a:off x="1666107" y="1821137"/>
            <a:ext cx="371486" cy="381000"/>
            <a:chOff x="2078" y="1680"/>
            <a:chExt cx="1615" cy="1615"/>
          </a:xfrm>
        </p:grpSpPr>
        <p:sp>
          <p:nvSpPr>
            <p:cNvPr id="57"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8"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9" name="Oval 12"/>
            <p:cNvSpPr>
              <a:spLocks noChangeArrowheads="1"/>
            </p:cNvSpPr>
            <p:nvPr/>
          </p:nvSpPr>
          <p:spPr bwMode="gray">
            <a:xfrm>
              <a:off x="2253" y="1862"/>
              <a:ext cx="1265" cy="125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0" name="Oval 13"/>
            <p:cNvSpPr>
              <a:spLocks noChangeArrowheads="1"/>
            </p:cNvSpPr>
            <p:nvPr/>
          </p:nvSpPr>
          <p:spPr bwMode="gray">
            <a:xfrm>
              <a:off x="2254" y="1859"/>
              <a:ext cx="1262" cy="12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1" name="Oval 14"/>
            <p:cNvSpPr>
              <a:spLocks noChangeArrowheads="1"/>
            </p:cNvSpPr>
            <p:nvPr/>
          </p:nvSpPr>
          <p:spPr bwMode="gray">
            <a:xfrm>
              <a:off x="2334" y="1942"/>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2" name="Oval 15"/>
            <p:cNvSpPr>
              <a:spLocks noChangeArrowheads="1"/>
            </p:cNvSpPr>
            <p:nvPr/>
          </p:nvSpPr>
          <p:spPr bwMode="gray">
            <a:xfrm>
              <a:off x="2337" y="1942"/>
              <a:ext cx="1096" cy="109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64" name="Group 18"/>
          <p:cNvGrpSpPr/>
          <p:nvPr/>
        </p:nvGrpSpPr>
        <p:grpSpPr bwMode="auto">
          <a:xfrm>
            <a:off x="2174488" y="4710759"/>
            <a:ext cx="381000" cy="381000"/>
            <a:chOff x="2078" y="1680"/>
            <a:chExt cx="1615" cy="1615"/>
          </a:xfrm>
        </p:grpSpPr>
        <p:sp>
          <p:nvSpPr>
            <p:cNvPr id="65"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6"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7"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8"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9"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0" name="Oval 24"/>
            <p:cNvSpPr>
              <a:spLocks noChangeArrowheads="1"/>
            </p:cNvSpPr>
            <p:nvPr/>
          </p:nvSpPr>
          <p:spPr bwMode="gray">
            <a:xfrm>
              <a:off x="2337" y="1942"/>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72" name="Group 36"/>
          <p:cNvGrpSpPr/>
          <p:nvPr/>
        </p:nvGrpSpPr>
        <p:grpSpPr bwMode="auto">
          <a:xfrm>
            <a:off x="1423488" y="5619338"/>
            <a:ext cx="381000" cy="381000"/>
            <a:chOff x="2078" y="1680"/>
            <a:chExt cx="1615" cy="1615"/>
          </a:xfrm>
        </p:grpSpPr>
        <p:sp>
          <p:nvSpPr>
            <p:cNvPr id="73"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4"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5" name="Oval 39"/>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6" name="Oval 40"/>
            <p:cNvSpPr>
              <a:spLocks noChangeArrowheads="1"/>
            </p:cNvSpPr>
            <p:nvPr/>
          </p:nvSpPr>
          <p:spPr bwMode="gray">
            <a:xfrm>
              <a:off x="2254" y="1864"/>
              <a:ext cx="1262" cy="1265"/>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7" name="Oval 41"/>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8" name="Oval 42"/>
            <p:cNvSpPr>
              <a:spLocks noChangeArrowheads="1"/>
            </p:cNvSpPr>
            <p:nvPr/>
          </p:nvSpPr>
          <p:spPr bwMode="gray">
            <a:xfrm>
              <a:off x="2337" y="1942"/>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79" name="饼形 78"/>
          <p:cNvSpPr/>
          <p:nvPr/>
        </p:nvSpPr>
        <p:spPr bwMode="auto">
          <a:xfrm rot="10800000">
            <a:off x="-1881188" y="1657350"/>
            <a:ext cx="4319588" cy="4319588"/>
          </a:xfrm>
          <a:prstGeom prst="pie">
            <a:avLst>
              <a:gd name="adj1" fmla="val 5457290"/>
              <a:gd name="adj2" fmla="val 16200000"/>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wrap="none" anchor="ctr"/>
          <a:lstStyle/>
          <a:p>
            <a:pPr algn="ctr" eaLnBrk="1" hangingPunct="1">
              <a:defRPr/>
            </a:pPr>
            <a:endParaRPr lang="zh-CN" altLang="en-US" b="1">
              <a:latin typeface="Arial" panose="020B0604020202020204" pitchFamily="34" charset="0"/>
              <a:ea typeface="宋体" panose="02010600030101010101" pitchFamily="2" charset="-122"/>
            </a:endParaRPr>
          </a:p>
        </p:txBody>
      </p:sp>
      <p:grpSp>
        <p:nvGrpSpPr>
          <p:cNvPr id="45" name="Group 18"/>
          <p:cNvGrpSpPr/>
          <p:nvPr/>
        </p:nvGrpSpPr>
        <p:grpSpPr bwMode="auto">
          <a:xfrm>
            <a:off x="2291161" y="2819013"/>
            <a:ext cx="381000" cy="381000"/>
            <a:chOff x="2078" y="1680"/>
            <a:chExt cx="1615" cy="1615"/>
          </a:xfrm>
        </p:grpSpPr>
        <p:sp>
          <p:nvSpPr>
            <p:cNvPr id="4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8"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9"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0"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1" name="Oval 24"/>
            <p:cNvSpPr>
              <a:spLocks noChangeArrowheads="1"/>
            </p:cNvSpPr>
            <p:nvPr/>
          </p:nvSpPr>
          <p:spPr bwMode="gray">
            <a:xfrm>
              <a:off x="2337" y="1942"/>
              <a:ext cx="1096" cy="1098"/>
            </a:xfrm>
            <a:prstGeom prst="ellipse">
              <a:avLst/>
            </a:prstGeom>
            <a:gradFill rotWithShape="1">
              <a:gsLst>
                <a:gs pos="0">
                  <a:schemeClr val="accent4">
                    <a:lumMod val="25000"/>
                    <a:lumOff val="75000"/>
                  </a:schemeClr>
                </a:gs>
                <a:gs pos="100000">
                  <a:schemeClr val="tx1">
                    <a:lumMod val="7500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37" name="AutoShape 8"/>
          <p:cNvSpPr>
            <a:spLocks noChangeArrowheads="1"/>
          </p:cNvSpPr>
          <p:nvPr/>
        </p:nvSpPr>
        <p:spPr bwMode="gray">
          <a:xfrm>
            <a:off x="2610709" y="2667990"/>
            <a:ext cx="4129298"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defRPr/>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Problem Formulation</a:t>
            </a:r>
          </a:p>
        </p:txBody>
      </p:sp>
      <p:grpSp>
        <p:nvGrpSpPr>
          <p:cNvPr id="38" name="Group 18"/>
          <p:cNvGrpSpPr/>
          <p:nvPr/>
        </p:nvGrpSpPr>
        <p:grpSpPr bwMode="auto">
          <a:xfrm>
            <a:off x="2443849" y="3768002"/>
            <a:ext cx="363898" cy="381000"/>
            <a:chOff x="2078" y="1680"/>
            <a:chExt cx="1615" cy="1615"/>
          </a:xfrm>
        </p:grpSpPr>
        <p:sp>
          <p:nvSpPr>
            <p:cNvPr id="3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1"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2"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3"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4" name="Oval 24"/>
            <p:cNvSpPr>
              <a:spLocks noChangeArrowheads="1"/>
            </p:cNvSpPr>
            <p:nvPr/>
          </p:nvSpPr>
          <p:spPr bwMode="gray">
            <a:xfrm>
              <a:off x="2337" y="1942"/>
              <a:ext cx="1096" cy="1098"/>
            </a:xfrm>
            <a:prstGeom prst="ellipse">
              <a:avLst/>
            </a:pr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63" name="AutoShape 8"/>
          <p:cNvSpPr>
            <a:spLocks noChangeArrowheads="1"/>
          </p:cNvSpPr>
          <p:nvPr/>
        </p:nvSpPr>
        <p:spPr bwMode="gray">
          <a:xfrm>
            <a:off x="2525640" y="4613753"/>
            <a:ext cx="4240921"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Numerical Results</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2">
            <a:extLst>
              <a:ext uri="{FF2B5EF4-FFF2-40B4-BE49-F238E27FC236}">
                <a16:creationId xmlns:a16="http://schemas.microsoft.com/office/drawing/2014/main" id="{914B6034-24C7-4457-8EE5-0E6CBB091A7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Outline</a:t>
            </a:r>
          </a:p>
        </p:txBody>
      </p:sp>
    </p:spTree>
    <p:extLst>
      <p:ext uri="{BB962C8B-B14F-4D97-AF65-F5344CB8AC3E}">
        <p14:creationId xmlns:p14="http://schemas.microsoft.com/office/powerpoint/2010/main" val="71972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Problem Formulation</a:t>
            </a:r>
          </a:p>
        </p:txBody>
      </p:sp>
      <mc:AlternateContent xmlns:mc="http://schemas.openxmlformats.org/markup-compatibility/2006" xmlns:a14="http://schemas.microsoft.com/office/drawing/2010/main">
        <mc:Choice Requires="a14">
          <p:sp>
            <p:nvSpPr>
              <p:cNvPr id="13" name="TextBox 4">
                <a:extLst>
                  <a:ext uri="{FF2B5EF4-FFF2-40B4-BE49-F238E27FC236}">
                    <a16:creationId xmlns:a16="http://schemas.microsoft.com/office/drawing/2014/main" id="{1225EAC0-852E-4A1D-938C-FF55CFC1B519}"/>
                  </a:ext>
                </a:extLst>
              </p:cNvPr>
              <p:cNvSpPr txBox="1"/>
              <p:nvPr/>
            </p:nvSpPr>
            <p:spPr>
              <a:xfrm>
                <a:off x="91440" y="1203762"/>
                <a:ext cx="9144000" cy="2734057"/>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sz="2400" b="1" dirty="0">
                    <a:solidFill>
                      <a:srgbClr val="232323"/>
                    </a:solidFill>
                    <a:latin typeface="Times New Roman" pitchFamily="18" charset="0"/>
                    <a:ea typeface="黑体" pitchFamily="49" charset="-122"/>
                    <a:cs typeface="Times New Roman" pitchFamily="18" charset="0"/>
                  </a:rPr>
                  <a:t>Signal models: continuous signal, finite-time observation </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AWGN noise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𝑁</m:t>
                    </m:r>
                    <m:d>
                      <m:d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𝑡</m:t>
                        </m:r>
                      </m:e>
                    </m:d>
                  </m:oMath>
                </a14:m>
                <a:r>
                  <a:rPr lang="en-US" altLang="zh-CN" sz="2000" b="1" dirty="0">
                    <a:solidFill>
                      <a:srgbClr val="232323"/>
                    </a:solidFill>
                    <a:latin typeface="Times New Roman" pitchFamily="18" charset="0"/>
                    <a:ea typeface="黑体" pitchFamily="49" charset="-122"/>
                    <a:cs typeface="Times New Roman" pitchFamily="18" charset="0"/>
                  </a:rPr>
                  <a:t> of power spectral density </a:t>
                </a:r>
                <a14:m>
                  <m:oMath xmlns:m="http://schemas.openxmlformats.org/officeDocument/2006/math">
                    <m:sSub>
                      <m:sSub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𝑛</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0</m:t>
                        </m:r>
                      </m:sub>
                    </m:sSub>
                    <m:r>
                      <a:rPr lang="en-US" altLang="zh-CN" sz="2000" b="0" i="1" smtClean="0">
                        <a:solidFill>
                          <a:srgbClr val="232323"/>
                        </a:solidFill>
                        <a:latin typeface="Cambria Math" panose="02040503050406030204" pitchFamily="18" charset="0"/>
                        <a:ea typeface="黑体" pitchFamily="49" charset="-122"/>
                        <a:cs typeface="Times New Roman" pitchFamily="18" charset="0"/>
                      </a:rPr>
                      <m:t>/2</m:t>
                    </m:r>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WSS Gaussian process input </a:t>
                </a:r>
                <a14:m>
                  <m:oMath xmlns:m="http://schemas.openxmlformats.org/officeDocument/2006/math">
                    <m:r>
                      <a:rPr lang="en-US" altLang="zh-CN" sz="2000" b="0" i="1" smtClean="0">
                        <a:solidFill>
                          <a:srgbClr val="232323"/>
                        </a:solidFill>
                        <a:latin typeface="Cambria Math" panose="02040503050406030204" pitchFamily="18" charset="0"/>
                        <a:ea typeface="黑体" pitchFamily="49" charset="-122"/>
                        <a:cs typeface="Times New Roman" pitchFamily="18" charset="0"/>
                      </a:rPr>
                      <m:t>𝑋</m:t>
                    </m:r>
                    <m:d>
                      <m:d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𝑡</m:t>
                        </m:r>
                      </m:e>
                    </m:d>
                  </m:oMath>
                </a14:m>
                <a:r>
                  <a:rPr lang="en-US" altLang="zh-CN" sz="2000" b="1" dirty="0">
                    <a:solidFill>
                      <a:srgbClr val="232323"/>
                    </a:solidFill>
                    <a:latin typeface="Times New Roman" pitchFamily="18" charset="0"/>
                    <a:ea typeface="黑体" pitchFamily="49" charset="-122"/>
                    <a:cs typeface="Times New Roman" pitchFamily="18" charset="0"/>
                  </a:rPr>
                  <a:t>, autocorrelation function </a:t>
                </a:r>
                <a14:m>
                  <m:oMath xmlns:m="http://schemas.openxmlformats.org/officeDocument/2006/math">
                    <m:sSub>
                      <m:sSub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𝑹</m:t>
                        </m:r>
                      </m:e>
                      <m:sub>
                        <m:r>
                          <a:rPr lang="en-US" altLang="zh-CN" sz="2000" b="1" i="1" smtClean="0">
                            <a:solidFill>
                              <a:srgbClr val="C00000"/>
                            </a:solidFill>
                            <a:latin typeface="Cambria Math" panose="02040503050406030204" pitchFamily="18" charset="0"/>
                            <a:ea typeface="黑体" pitchFamily="49" charset="-122"/>
                            <a:cs typeface="Times New Roman" pitchFamily="18" charset="0"/>
                          </a:rPr>
                          <m:t>𝑿</m:t>
                        </m:r>
                      </m:sub>
                    </m:sSub>
                    <m:d>
                      <m:dPr>
                        <m:ctrlPr>
                          <a:rPr lang="en-US" altLang="zh-CN" sz="2000" b="1" i="1" smtClean="0">
                            <a:solidFill>
                              <a:srgbClr val="C00000"/>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C00000"/>
                            </a:solidFill>
                            <a:latin typeface="Cambria Math" panose="02040503050406030204" pitchFamily="18" charset="0"/>
                            <a:ea typeface="黑体" pitchFamily="49" charset="-122"/>
                            <a:cs typeface="Times New Roman" pitchFamily="18" charset="0"/>
                          </a:rPr>
                          <m:t>𝝉</m:t>
                        </m:r>
                      </m:e>
                    </m:d>
                  </m:oMath>
                </a14:m>
                <a:endParaRPr lang="en-US" altLang="zh-CN" sz="2000"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What’s the </a:t>
                </a:r>
                <a:r>
                  <a:rPr lang="en-US" altLang="zh-CN" sz="2000" b="1" dirty="0">
                    <a:solidFill>
                      <a:srgbClr val="C00000"/>
                    </a:solidFill>
                    <a:latin typeface="Times New Roman" pitchFamily="18" charset="0"/>
                    <a:ea typeface="黑体" pitchFamily="49" charset="-122"/>
                    <a:cs typeface="Times New Roman" pitchFamily="18" charset="0"/>
                  </a:rPr>
                  <a:t>mutual information </a:t>
                </a:r>
                <a:r>
                  <a:rPr lang="en-US" altLang="zh-CN" sz="2000" b="1" dirty="0">
                    <a:solidFill>
                      <a:srgbClr val="232323"/>
                    </a:solidFill>
                    <a:latin typeface="Times New Roman" pitchFamily="18" charset="0"/>
                    <a:ea typeface="黑体" pitchFamily="49" charset="-122"/>
                    <a:cs typeface="Times New Roman" pitchFamily="18" charset="0"/>
                  </a:rPr>
                  <a:t>between </a:t>
                </a:r>
                <a14:m>
                  <m:oMath xmlns:m="http://schemas.openxmlformats.org/officeDocument/2006/math">
                    <m:r>
                      <a:rPr lang="en-US" altLang="zh-CN" sz="20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𝑿</m:t>
                    </m:r>
                    <m:d>
                      <m:dPr>
                        <m:ctrlPr>
                          <a:rPr lang="en-US" altLang="zh-CN" sz="20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2000" b="1" i="1" noProof="1" smtClean="0">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oMath>
                </a14:m>
                <a:r>
                  <a:rPr lang="en-US" altLang="zh-CN" sz="2000" b="1" dirty="0">
                    <a:solidFill>
                      <a:srgbClr val="232323"/>
                    </a:solidFill>
                    <a:latin typeface="Times New Roman" pitchFamily="18" charset="0"/>
                    <a:ea typeface="黑体" pitchFamily="49" charset="-122"/>
                    <a:cs typeface="Times New Roman" pitchFamily="18" charset="0"/>
                  </a:rPr>
                  <a:t> and </a:t>
                </a:r>
                <a14:m>
                  <m:oMath xmlns:m="http://schemas.openxmlformats.org/officeDocument/2006/math">
                    <m:r>
                      <a:rPr lang="en-US" altLang="zh-CN" sz="20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𝒀</m:t>
                    </m:r>
                    <m:d>
                      <m:dPr>
                        <m:ctrlPr>
                          <a:rPr lang="en-US" altLang="zh-CN" sz="20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2000" b="1" i="1" noProof="1">
                            <a:solidFill>
                              <a:srgbClr val="000000"/>
                            </a:solidFill>
                            <a:latin typeface="Cambria Math" panose="02040503050406030204" pitchFamily="18" charset="0"/>
                            <a:ea typeface="黑体" panose="02010609060101010101" pitchFamily="49" charset="-122"/>
                            <a:cs typeface="Times New Roman" panose="02020603050405020304" pitchFamily="18" charset="0"/>
                            <a:sym typeface="+mn-ea"/>
                          </a:rPr>
                          <m:t>𝒕</m:t>
                        </m:r>
                      </m:e>
                    </m:d>
                  </m:oMath>
                </a14:m>
                <a:r>
                  <a:rPr lang="en-US" altLang="zh-CN" sz="2000" b="1"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C00000"/>
                    </a:solidFill>
                    <a:latin typeface="Times New Roman" pitchFamily="18" charset="0"/>
                    <a:ea typeface="黑体" pitchFamily="49" charset="-122"/>
                    <a:cs typeface="Times New Roman" pitchFamily="18" charset="0"/>
                  </a:rPr>
                  <a:t>on </a:t>
                </a:r>
                <a14:m>
                  <m:oMath xmlns:m="http://schemas.openxmlformats.org/officeDocument/2006/math">
                    <m:d>
                      <m:dPr>
                        <m:begChr m:val="["/>
                        <m:endChr m:val="]"/>
                        <m:ctrlP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dPr>
                      <m:e>
                        <m: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20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20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2000" b="1" i="1" noProof="1" smtClean="0">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m:t>
                        </m:r>
                        <m:f>
                          <m:fPr>
                            <m:ctrlP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ctrlPr>
                          </m:fPr>
                          <m:num>
                            <m: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𝑻</m:t>
                            </m:r>
                          </m:num>
                          <m:den>
                            <m:r>
                              <a:rPr lang="en-US" altLang="zh-CN" sz="2000" b="1" i="1" noProof="1">
                                <a:solidFill>
                                  <a:srgbClr val="C00000"/>
                                </a:solidFill>
                                <a:latin typeface="Cambria Math" panose="02040503050406030204" pitchFamily="18" charset="0"/>
                                <a:ea typeface="黑体" panose="02010609060101010101" pitchFamily="49" charset="-122"/>
                                <a:cs typeface="Times New Roman" panose="02020603050405020304" pitchFamily="18" charset="0"/>
                                <a:sym typeface="+mn-ea"/>
                              </a:rPr>
                              <m:t>𝟐</m:t>
                            </m:r>
                          </m:den>
                        </m:f>
                      </m:e>
                    </m:d>
                  </m:oMath>
                </a14:m>
                <a:r>
                  <a:rPr lang="en-US" altLang="zh-CN" sz="2000" b="1" dirty="0">
                    <a:solidFill>
                      <a:srgbClr val="232323"/>
                    </a:solidFill>
                    <a:latin typeface="Times New Roman" pitchFamily="18" charset="0"/>
                    <a:ea typeface="黑体" pitchFamily="49" charset="-122"/>
                    <a:cs typeface="Times New Roman" pitchFamily="18" charset="0"/>
                  </a:rPr>
                  <a:t>?</a:t>
                </a: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l"/>
                  <a:defRPr/>
                </a:pPr>
                <a:endParaRPr lang="en-US" altLang="zh-CN" b="1" dirty="0">
                  <a:solidFill>
                    <a:srgbClr val="232323"/>
                  </a:solidFill>
                  <a:latin typeface="Times New Roman" pitchFamily="18" charset="0"/>
                  <a:ea typeface="黑体" pitchFamily="49" charset="-122"/>
                  <a:cs typeface="Times New Roman" pitchFamily="18" charset="0"/>
                </a:endParaRPr>
              </a:p>
            </p:txBody>
          </p:sp>
        </mc:Choice>
        <mc:Fallback xmlns="">
          <p:sp>
            <p:nvSpPr>
              <p:cNvPr id="13" name="TextBox 4">
                <a:extLst>
                  <a:ext uri="{FF2B5EF4-FFF2-40B4-BE49-F238E27FC236}">
                    <a16:creationId xmlns:a16="http://schemas.microsoft.com/office/drawing/2014/main" id="{1225EAC0-852E-4A1D-938C-FF55CFC1B519}"/>
                  </a:ext>
                </a:extLst>
              </p:cNvPr>
              <p:cNvSpPr txBox="1">
                <a:spLocks noRot="1" noChangeAspect="1" noMove="1" noResize="1" noEditPoints="1" noAdjustHandles="1" noChangeArrowheads="1" noChangeShapeType="1" noTextEdit="1"/>
              </p:cNvSpPr>
              <p:nvPr/>
            </p:nvSpPr>
            <p:spPr>
              <a:xfrm>
                <a:off x="91440" y="1203762"/>
                <a:ext cx="9144000" cy="2734057"/>
              </a:xfrm>
              <a:prstGeom prst="rect">
                <a:avLst/>
              </a:prstGeom>
              <a:blipFill>
                <a:blip r:embed="rId4"/>
                <a:stretch>
                  <a:fillRect l="-867" t="-178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244323EF-DA2D-47AE-9C3F-B9E2EF68707C}"/>
              </a:ext>
            </a:extLst>
          </p:cNvPr>
          <p:cNvPicPr>
            <a:picLocks noChangeAspect="1"/>
          </p:cNvPicPr>
          <p:nvPr>
            <p:custDataLst>
              <p:tags r:id="rId1"/>
            </p:custDataLst>
          </p:nvPr>
        </p:nvPicPr>
        <p:blipFill>
          <a:blip r:embed="rId5"/>
          <a:stretch>
            <a:fillRect/>
          </a:stretch>
        </p:blipFill>
        <p:spPr>
          <a:xfrm>
            <a:off x="2440080" y="2746729"/>
            <a:ext cx="4086857" cy="254476"/>
          </a:xfrm>
          <a:prstGeom prst="rect">
            <a:avLst/>
          </a:prstGeom>
        </p:spPr>
      </p:pic>
      <p:grpSp>
        <p:nvGrpSpPr>
          <p:cNvPr id="20" name="组合 19">
            <a:extLst>
              <a:ext uri="{FF2B5EF4-FFF2-40B4-BE49-F238E27FC236}">
                <a16:creationId xmlns:a16="http://schemas.microsoft.com/office/drawing/2014/main" id="{9C1B0CE5-2D34-41E4-BCDA-144FF759173F}"/>
              </a:ext>
            </a:extLst>
          </p:cNvPr>
          <p:cNvGrpSpPr/>
          <p:nvPr/>
        </p:nvGrpSpPr>
        <p:grpSpPr>
          <a:xfrm>
            <a:off x="738463" y="3690911"/>
            <a:ext cx="7490089" cy="2242987"/>
            <a:chOff x="729517" y="4197609"/>
            <a:chExt cx="7490089" cy="2242987"/>
          </a:xfrm>
        </p:grpSpPr>
        <p:grpSp>
          <p:nvGrpSpPr>
            <p:cNvPr id="22" name="组合 21">
              <a:extLst>
                <a:ext uri="{FF2B5EF4-FFF2-40B4-BE49-F238E27FC236}">
                  <a16:creationId xmlns:a16="http://schemas.microsoft.com/office/drawing/2014/main" id="{93224432-BE90-438F-A5A5-6C6C5A3D0EBB}"/>
                </a:ext>
              </a:extLst>
            </p:cNvPr>
            <p:cNvGrpSpPr/>
            <p:nvPr/>
          </p:nvGrpSpPr>
          <p:grpSpPr>
            <a:xfrm>
              <a:off x="1843787" y="4787487"/>
              <a:ext cx="2998039" cy="838634"/>
              <a:chOff x="1191718" y="5202402"/>
              <a:chExt cx="2998039" cy="838634"/>
            </a:xfrm>
          </p:grpSpPr>
          <p:cxnSp>
            <p:nvCxnSpPr>
              <p:cNvPr id="54" name="直接连接符 53">
                <a:extLst>
                  <a:ext uri="{FF2B5EF4-FFF2-40B4-BE49-F238E27FC236}">
                    <a16:creationId xmlns:a16="http://schemas.microsoft.com/office/drawing/2014/main" id="{ACE9A528-7803-44BA-A354-70B3B1D4DEF1}"/>
                  </a:ext>
                </a:extLst>
              </p:cNvPr>
              <p:cNvCxnSpPr/>
              <p:nvPr/>
            </p:nvCxnSpPr>
            <p:spPr bwMode="auto">
              <a:xfrm>
                <a:off x="1386590" y="5224072"/>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a:extLst>
                  <a:ext uri="{FF2B5EF4-FFF2-40B4-BE49-F238E27FC236}">
                    <a16:creationId xmlns:a16="http://schemas.microsoft.com/office/drawing/2014/main" id="{06E4F103-7069-451C-B816-F51A0459457E}"/>
                  </a:ext>
                </a:extLst>
              </p:cNvPr>
              <p:cNvCxnSpPr/>
              <p:nvPr/>
            </p:nvCxnSpPr>
            <p:spPr bwMode="auto">
              <a:xfrm>
                <a:off x="1386590" y="5890854"/>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任意多边形: 形状 55">
                <a:extLst>
                  <a:ext uri="{FF2B5EF4-FFF2-40B4-BE49-F238E27FC236}">
                    <a16:creationId xmlns:a16="http://schemas.microsoft.com/office/drawing/2014/main" id="{009FD9E2-F61F-4236-9D0B-50B5B8CB2EBA}"/>
                  </a:ext>
                </a:extLst>
              </p:cNvPr>
              <p:cNvSpPr/>
              <p:nvPr/>
            </p:nvSpPr>
            <p:spPr bwMode="auto">
              <a:xfrm>
                <a:off x="1229193" y="5202402"/>
                <a:ext cx="2810656" cy="838634"/>
              </a:xfrm>
              <a:custGeom>
                <a:avLst/>
                <a:gdLst>
                  <a:gd name="connsiteX0" fmla="*/ 0 w 2810656"/>
                  <a:gd name="connsiteY0" fmla="*/ 283998 h 838634"/>
                  <a:gd name="connsiteX1" fmla="*/ 322289 w 2810656"/>
                  <a:gd name="connsiteY1" fmla="*/ 756188 h 838634"/>
                  <a:gd name="connsiteX2" fmla="*/ 329784 w 2810656"/>
                  <a:gd name="connsiteY2" fmla="*/ 493860 h 838634"/>
                  <a:gd name="connsiteX3" fmla="*/ 344774 w 2810656"/>
                  <a:gd name="connsiteY3" fmla="*/ 418909 h 838634"/>
                  <a:gd name="connsiteX4" fmla="*/ 412230 w 2810656"/>
                  <a:gd name="connsiteY4" fmla="*/ 531336 h 838634"/>
                  <a:gd name="connsiteX5" fmla="*/ 487181 w 2810656"/>
                  <a:gd name="connsiteY5" fmla="*/ 561316 h 838634"/>
                  <a:gd name="connsiteX6" fmla="*/ 689548 w 2810656"/>
                  <a:gd name="connsiteY6" fmla="*/ 313978 h 838634"/>
                  <a:gd name="connsiteX7" fmla="*/ 779489 w 2810656"/>
                  <a:gd name="connsiteY7" fmla="*/ 74136 h 838634"/>
                  <a:gd name="connsiteX8" fmla="*/ 824459 w 2810656"/>
                  <a:gd name="connsiteY8" fmla="*/ 298988 h 838634"/>
                  <a:gd name="connsiteX9" fmla="*/ 861935 w 2810656"/>
                  <a:gd name="connsiteY9" fmla="*/ 351454 h 838634"/>
                  <a:gd name="connsiteX10" fmla="*/ 884420 w 2810656"/>
                  <a:gd name="connsiteY10" fmla="*/ 313978 h 838634"/>
                  <a:gd name="connsiteX11" fmla="*/ 936886 w 2810656"/>
                  <a:gd name="connsiteY11" fmla="*/ 628772 h 838634"/>
                  <a:gd name="connsiteX12" fmla="*/ 1064302 w 2810656"/>
                  <a:gd name="connsiteY12" fmla="*/ 209047 h 838634"/>
                  <a:gd name="connsiteX13" fmla="*/ 1079292 w 2810656"/>
                  <a:gd name="connsiteY13" fmla="*/ 171572 h 838634"/>
                  <a:gd name="connsiteX14" fmla="*/ 1176728 w 2810656"/>
                  <a:gd name="connsiteY14" fmla="*/ 411414 h 838634"/>
                  <a:gd name="connsiteX15" fmla="*/ 1424066 w 2810656"/>
                  <a:gd name="connsiteY15" fmla="*/ 111611 h 838634"/>
                  <a:gd name="connsiteX16" fmla="*/ 1476532 w 2810656"/>
                  <a:gd name="connsiteY16" fmla="*/ 134096 h 838634"/>
                  <a:gd name="connsiteX17" fmla="*/ 1551482 w 2810656"/>
                  <a:gd name="connsiteY17" fmla="*/ 463880 h 838634"/>
                  <a:gd name="connsiteX18" fmla="*/ 1633928 w 2810656"/>
                  <a:gd name="connsiteY18" fmla="*/ 388929 h 838634"/>
                  <a:gd name="connsiteX19" fmla="*/ 1746355 w 2810656"/>
                  <a:gd name="connsiteY19" fmla="*/ 838634 h 838634"/>
                  <a:gd name="connsiteX20" fmla="*/ 1783830 w 2810656"/>
                  <a:gd name="connsiteY20" fmla="*/ 741198 h 838634"/>
                  <a:gd name="connsiteX21" fmla="*/ 1828800 w 2810656"/>
                  <a:gd name="connsiteY21" fmla="*/ 231532 h 838634"/>
                  <a:gd name="connsiteX22" fmla="*/ 1858781 w 2810656"/>
                  <a:gd name="connsiteY22" fmla="*/ 471375 h 838634"/>
                  <a:gd name="connsiteX23" fmla="*/ 1888761 w 2810656"/>
                  <a:gd name="connsiteY23" fmla="*/ 508850 h 838634"/>
                  <a:gd name="connsiteX24" fmla="*/ 2046158 w 2810656"/>
                  <a:gd name="connsiteY24" fmla="*/ 119106 h 838634"/>
                  <a:gd name="connsiteX25" fmla="*/ 2098623 w 2810656"/>
                  <a:gd name="connsiteY25" fmla="*/ 6680 h 838634"/>
                  <a:gd name="connsiteX26" fmla="*/ 2233535 w 2810656"/>
                  <a:gd name="connsiteY26" fmla="*/ 403919 h 838634"/>
                  <a:gd name="connsiteX27" fmla="*/ 2300991 w 2810656"/>
                  <a:gd name="connsiteY27" fmla="*/ 531336 h 838634"/>
                  <a:gd name="connsiteX28" fmla="*/ 2323476 w 2810656"/>
                  <a:gd name="connsiteY28" fmla="*/ 328968 h 838634"/>
                  <a:gd name="connsiteX29" fmla="*/ 2375941 w 2810656"/>
                  <a:gd name="connsiteY29" fmla="*/ 194057 h 838634"/>
                  <a:gd name="connsiteX30" fmla="*/ 2473377 w 2810656"/>
                  <a:gd name="connsiteY30" fmla="*/ 456385 h 838634"/>
                  <a:gd name="connsiteX31" fmla="*/ 2525843 w 2810656"/>
                  <a:gd name="connsiteY31" fmla="*/ 546326 h 838634"/>
                  <a:gd name="connsiteX32" fmla="*/ 2563318 w 2810656"/>
                  <a:gd name="connsiteY32" fmla="*/ 448890 h 838634"/>
                  <a:gd name="connsiteX33" fmla="*/ 2660755 w 2810656"/>
                  <a:gd name="connsiteY33" fmla="*/ 561316 h 838634"/>
                  <a:gd name="connsiteX34" fmla="*/ 2698230 w 2810656"/>
                  <a:gd name="connsiteY34" fmla="*/ 568811 h 838634"/>
                  <a:gd name="connsiteX35" fmla="*/ 2810656 w 2810656"/>
                  <a:gd name="connsiteY35" fmla="*/ 501355 h 8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0656" h="838634">
                    <a:moveTo>
                      <a:pt x="0" y="283998"/>
                    </a:moveTo>
                    <a:cubicBezTo>
                      <a:pt x="264865" y="717413"/>
                      <a:pt x="129817" y="582963"/>
                      <a:pt x="322289" y="756188"/>
                    </a:cubicBezTo>
                    <a:cubicBezTo>
                      <a:pt x="324787" y="668745"/>
                      <a:pt x="323965" y="581145"/>
                      <a:pt x="329784" y="493860"/>
                    </a:cubicBezTo>
                    <a:cubicBezTo>
                      <a:pt x="331479" y="468438"/>
                      <a:pt x="321579" y="408366"/>
                      <a:pt x="344774" y="418909"/>
                    </a:cubicBezTo>
                    <a:cubicBezTo>
                      <a:pt x="384560" y="436994"/>
                      <a:pt x="381327" y="500433"/>
                      <a:pt x="412230" y="531336"/>
                    </a:cubicBezTo>
                    <a:cubicBezTo>
                      <a:pt x="431257" y="550363"/>
                      <a:pt x="462197" y="551323"/>
                      <a:pt x="487181" y="561316"/>
                    </a:cubicBezTo>
                    <a:cubicBezTo>
                      <a:pt x="554637" y="478870"/>
                      <a:pt x="634741" y="405323"/>
                      <a:pt x="689548" y="313978"/>
                    </a:cubicBezTo>
                    <a:cubicBezTo>
                      <a:pt x="733478" y="240762"/>
                      <a:pt x="694627" y="83565"/>
                      <a:pt x="779489" y="74136"/>
                    </a:cubicBezTo>
                    <a:cubicBezTo>
                      <a:pt x="855456" y="65695"/>
                      <a:pt x="780032" y="236790"/>
                      <a:pt x="824459" y="298988"/>
                    </a:cubicBezTo>
                    <a:lnTo>
                      <a:pt x="861935" y="351454"/>
                    </a:lnTo>
                    <a:cubicBezTo>
                      <a:pt x="869430" y="338962"/>
                      <a:pt x="879305" y="327618"/>
                      <a:pt x="884420" y="313978"/>
                    </a:cubicBezTo>
                    <a:cubicBezTo>
                      <a:pt x="945452" y="151224"/>
                      <a:pt x="887943" y="-19712"/>
                      <a:pt x="936886" y="628772"/>
                    </a:cubicBezTo>
                    <a:cubicBezTo>
                      <a:pt x="979358" y="488864"/>
                      <a:pt x="1020821" y="348645"/>
                      <a:pt x="1064302" y="209047"/>
                    </a:cubicBezTo>
                    <a:cubicBezTo>
                      <a:pt x="1068303" y="196202"/>
                      <a:pt x="1072758" y="159811"/>
                      <a:pt x="1079292" y="171572"/>
                    </a:cubicBezTo>
                    <a:cubicBezTo>
                      <a:pt x="1121199" y="247005"/>
                      <a:pt x="1144249" y="331467"/>
                      <a:pt x="1176728" y="411414"/>
                    </a:cubicBezTo>
                    <a:cubicBezTo>
                      <a:pt x="1259174" y="311480"/>
                      <a:pt x="1328960" y="199583"/>
                      <a:pt x="1424066" y="111611"/>
                    </a:cubicBezTo>
                    <a:cubicBezTo>
                      <a:pt x="1438034" y="98691"/>
                      <a:pt x="1470384" y="116090"/>
                      <a:pt x="1476532" y="134096"/>
                    </a:cubicBezTo>
                    <a:cubicBezTo>
                      <a:pt x="1681470" y="734271"/>
                      <a:pt x="1459882" y="280676"/>
                      <a:pt x="1551482" y="463880"/>
                    </a:cubicBezTo>
                    <a:cubicBezTo>
                      <a:pt x="1578964" y="438896"/>
                      <a:pt x="1605518" y="365005"/>
                      <a:pt x="1633928" y="388929"/>
                    </a:cubicBezTo>
                    <a:cubicBezTo>
                      <a:pt x="1668138" y="417738"/>
                      <a:pt x="1745590" y="834920"/>
                      <a:pt x="1746355" y="838634"/>
                    </a:cubicBezTo>
                    <a:cubicBezTo>
                      <a:pt x="1758847" y="806155"/>
                      <a:pt x="1779147" y="775680"/>
                      <a:pt x="1783830" y="741198"/>
                    </a:cubicBezTo>
                    <a:cubicBezTo>
                      <a:pt x="1806780" y="572200"/>
                      <a:pt x="1783154" y="395859"/>
                      <a:pt x="1828800" y="231532"/>
                    </a:cubicBezTo>
                    <a:cubicBezTo>
                      <a:pt x="1850364" y="153902"/>
                      <a:pt x="1841754" y="392625"/>
                      <a:pt x="1858781" y="471375"/>
                    </a:cubicBezTo>
                    <a:cubicBezTo>
                      <a:pt x="1862162" y="487011"/>
                      <a:pt x="1878768" y="496358"/>
                      <a:pt x="1888761" y="508850"/>
                    </a:cubicBezTo>
                    <a:cubicBezTo>
                      <a:pt x="1941227" y="378935"/>
                      <a:pt x="1992133" y="248380"/>
                      <a:pt x="2046158" y="119106"/>
                    </a:cubicBezTo>
                    <a:cubicBezTo>
                      <a:pt x="2062104" y="80949"/>
                      <a:pt x="2075894" y="-27869"/>
                      <a:pt x="2098623" y="6680"/>
                    </a:cubicBezTo>
                    <a:cubicBezTo>
                      <a:pt x="2175482" y="123506"/>
                      <a:pt x="2183210" y="273447"/>
                      <a:pt x="2233535" y="403919"/>
                    </a:cubicBezTo>
                    <a:cubicBezTo>
                      <a:pt x="2250829" y="448756"/>
                      <a:pt x="2278506" y="488864"/>
                      <a:pt x="2300991" y="531336"/>
                    </a:cubicBezTo>
                    <a:cubicBezTo>
                      <a:pt x="2308486" y="463880"/>
                      <a:pt x="2308753" y="395223"/>
                      <a:pt x="2323476" y="328968"/>
                    </a:cubicBezTo>
                    <a:cubicBezTo>
                      <a:pt x="2333943" y="281866"/>
                      <a:pt x="2339177" y="162807"/>
                      <a:pt x="2375941" y="194057"/>
                    </a:cubicBezTo>
                    <a:cubicBezTo>
                      <a:pt x="2447014" y="254470"/>
                      <a:pt x="2436853" y="370553"/>
                      <a:pt x="2473377" y="456385"/>
                    </a:cubicBezTo>
                    <a:cubicBezTo>
                      <a:pt x="2486967" y="488322"/>
                      <a:pt x="2508354" y="516346"/>
                      <a:pt x="2525843" y="546326"/>
                    </a:cubicBezTo>
                    <a:cubicBezTo>
                      <a:pt x="2538335" y="513847"/>
                      <a:pt x="2547036" y="479644"/>
                      <a:pt x="2563318" y="448890"/>
                    </a:cubicBezTo>
                    <a:cubicBezTo>
                      <a:pt x="2616524" y="348389"/>
                      <a:pt x="2638965" y="530188"/>
                      <a:pt x="2660755" y="561316"/>
                    </a:cubicBezTo>
                    <a:cubicBezTo>
                      <a:pt x="2668060" y="571752"/>
                      <a:pt x="2685738" y="566313"/>
                      <a:pt x="2698230" y="568811"/>
                    </a:cubicBezTo>
                    <a:cubicBezTo>
                      <a:pt x="2781435" y="522587"/>
                      <a:pt x="2744284" y="545604"/>
                      <a:pt x="2810656" y="50135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7" name="任意多边形: 形状 56">
                <a:extLst>
                  <a:ext uri="{FF2B5EF4-FFF2-40B4-BE49-F238E27FC236}">
                    <a16:creationId xmlns:a16="http://schemas.microsoft.com/office/drawing/2014/main" id="{8AB365AC-9858-4A4C-A850-1E7E79112618}"/>
                  </a:ext>
                </a:extLst>
              </p:cNvPr>
              <p:cNvSpPr/>
              <p:nvPr/>
            </p:nvSpPr>
            <p:spPr bwMode="auto">
              <a:xfrm>
                <a:off x="1259174" y="5209082"/>
                <a:ext cx="2705724" cy="786984"/>
              </a:xfrm>
              <a:custGeom>
                <a:avLst/>
                <a:gdLst>
                  <a:gd name="connsiteX0" fmla="*/ 0 w 2705724"/>
                  <a:gd name="connsiteY0" fmla="*/ 134911 h 786984"/>
                  <a:gd name="connsiteX1" fmla="*/ 322288 w 2705724"/>
                  <a:gd name="connsiteY1" fmla="*/ 644577 h 786984"/>
                  <a:gd name="connsiteX2" fmla="*/ 464695 w 2705724"/>
                  <a:gd name="connsiteY2" fmla="*/ 786984 h 786984"/>
                  <a:gd name="connsiteX3" fmla="*/ 472190 w 2705724"/>
                  <a:gd name="connsiteY3" fmla="*/ 652072 h 786984"/>
                  <a:gd name="connsiteX4" fmla="*/ 509665 w 2705724"/>
                  <a:gd name="connsiteY4" fmla="*/ 344774 h 786984"/>
                  <a:gd name="connsiteX5" fmla="*/ 592111 w 2705724"/>
                  <a:gd name="connsiteY5" fmla="*/ 554636 h 786984"/>
                  <a:gd name="connsiteX6" fmla="*/ 629587 w 2705724"/>
                  <a:gd name="connsiteY6" fmla="*/ 607102 h 786984"/>
                  <a:gd name="connsiteX7" fmla="*/ 719528 w 2705724"/>
                  <a:gd name="connsiteY7" fmla="*/ 367259 h 786984"/>
                  <a:gd name="connsiteX8" fmla="*/ 757003 w 2705724"/>
                  <a:gd name="connsiteY8" fmla="*/ 284813 h 786984"/>
                  <a:gd name="connsiteX9" fmla="*/ 831954 w 2705724"/>
                  <a:gd name="connsiteY9" fmla="*/ 442210 h 786984"/>
                  <a:gd name="connsiteX10" fmla="*/ 899410 w 2705724"/>
                  <a:gd name="connsiteY10" fmla="*/ 404734 h 786984"/>
                  <a:gd name="connsiteX11" fmla="*/ 1064301 w 2705724"/>
                  <a:gd name="connsiteY11" fmla="*/ 254833 h 786984"/>
                  <a:gd name="connsiteX12" fmla="*/ 1116767 w 2705724"/>
                  <a:gd name="connsiteY12" fmla="*/ 397239 h 786984"/>
                  <a:gd name="connsiteX13" fmla="*/ 1289154 w 2705724"/>
                  <a:gd name="connsiteY13" fmla="*/ 89941 h 786984"/>
                  <a:gd name="connsiteX14" fmla="*/ 1364105 w 2705724"/>
                  <a:gd name="connsiteY14" fmla="*/ 0 h 786984"/>
                  <a:gd name="connsiteX15" fmla="*/ 1431560 w 2705724"/>
                  <a:gd name="connsiteY15" fmla="*/ 299803 h 786984"/>
                  <a:gd name="connsiteX16" fmla="*/ 1461541 w 2705724"/>
                  <a:gd name="connsiteY16" fmla="*/ 329784 h 786984"/>
                  <a:gd name="connsiteX17" fmla="*/ 1573967 w 2705724"/>
                  <a:gd name="connsiteY17" fmla="*/ 209862 h 786984"/>
                  <a:gd name="connsiteX18" fmla="*/ 1633928 w 2705724"/>
                  <a:gd name="connsiteY18" fmla="*/ 389744 h 786984"/>
                  <a:gd name="connsiteX19" fmla="*/ 1686393 w 2705724"/>
                  <a:gd name="connsiteY19" fmla="*/ 457200 h 786984"/>
                  <a:gd name="connsiteX20" fmla="*/ 1791324 w 2705724"/>
                  <a:gd name="connsiteY20" fmla="*/ 344774 h 786984"/>
                  <a:gd name="connsiteX21" fmla="*/ 1873770 w 2705724"/>
                  <a:gd name="connsiteY21" fmla="*/ 299803 h 786984"/>
                  <a:gd name="connsiteX22" fmla="*/ 1926236 w 2705724"/>
                  <a:gd name="connsiteY22" fmla="*/ 494675 h 786984"/>
                  <a:gd name="connsiteX23" fmla="*/ 1986196 w 2705724"/>
                  <a:gd name="connsiteY23" fmla="*/ 509666 h 786984"/>
                  <a:gd name="connsiteX24" fmla="*/ 2121108 w 2705724"/>
                  <a:gd name="connsiteY24" fmla="*/ 307298 h 786984"/>
                  <a:gd name="connsiteX25" fmla="*/ 2248524 w 2705724"/>
                  <a:gd name="connsiteY25" fmla="*/ 209862 h 786984"/>
                  <a:gd name="connsiteX26" fmla="*/ 2383436 w 2705724"/>
                  <a:gd name="connsiteY26" fmla="*/ 502170 h 786984"/>
                  <a:gd name="connsiteX27" fmla="*/ 2420911 w 2705724"/>
                  <a:gd name="connsiteY27" fmla="*/ 479685 h 786984"/>
                  <a:gd name="connsiteX28" fmla="*/ 2548328 w 2705724"/>
                  <a:gd name="connsiteY28" fmla="*/ 284813 h 786984"/>
                  <a:gd name="connsiteX29" fmla="*/ 2578308 w 2705724"/>
                  <a:gd name="connsiteY29" fmla="*/ 269823 h 786984"/>
                  <a:gd name="connsiteX30" fmla="*/ 2675744 w 2705724"/>
                  <a:gd name="connsiteY30" fmla="*/ 449705 h 786984"/>
                  <a:gd name="connsiteX31" fmla="*/ 2705724 w 2705724"/>
                  <a:gd name="connsiteY31" fmla="*/ 464695 h 7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5724" h="786984">
                    <a:moveTo>
                      <a:pt x="0" y="134911"/>
                    </a:moveTo>
                    <a:cubicBezTo>
                      <a:pt x="183961" y="355669"/>
                      <a:pt x="-253718" y="-173958"/>
                      <a:pt x="322288" y="644577"/>
                    </a:cubicBezTo>
                    <a:cubicBezTo>
                      <a:pt x="360922" y="699477"/>
                      <a:pt x="417226" y="739515"/>
                      <a:pt x="464695" y="786984"/>
                    </a:cubicBezTo>
                    <a:cubicBezTo>
                      <a:pt x="467193" y="742013"/>
                      <a:pt x="468923" y="696993"/>
                      <a:pt x="472190" y="652072"/>
                    </a:cubicBezTo>
                    <a:cubicBezTo>
                      <a:pt x="492758" y="369257"/>
                      <a:pt x="453539" y="457026"/>
                      <a:pt x="509665" y="344774"/>
                    </a:cubicBezTo>
                    <a:cubicBezTo>
                      <a:pt x="537147" y="414728"/>
                      <a:pt x="560863" y="486281"/>
                      <a:pt x="592111" y="554636"/>
                    </a:cubicBezTo>
                    <a:cubicBezTo>
                      <a:pt x="601047" y="574182"/>
                      <a:pt x="617502" y="624874"/>
                      <a:pt x="629587" y="607102"/>
                    </a:cubicBezTo>
                    <a:cubicBezTo>
                      <a:pt x="677600" y="536496"/>
                      <a:pt x="688136" y="446663"/>
                      <a:pt x="719528" y="367259"/>
                    </a:cubicBezTo>
                    <a:cubicBezTo>
                      <a:pt x="730627" y="339186"/>
                      <a:pt x="744511" y="312295"/>
                      <a:pt x="757003" y="284813"/>
                    </a:cubicBezTo>
                    <a:cubicBezTo>
                      <a:pt x="772046" y="329943"/>
                      <a:pt x="800515" y="423716"/>
                      <a:pt x="831954" y="442210"/>
                    </a:cubicBezTo>
                    <a:cubicBezTo>
                      <a:pt x="854125" y="455252"/>
                      <a:pt x="876925" y="417226"/>
                      <a:pt x="899410" y="404734"/>
                    </a:cubicBezTo>
                    <a:cubicBezTo>
                      <a:pt x="1102045" y="110912"/>
                      <a:pt x="1019840" y="116511"/>
                      <a:pt x="1064301" y="254833"/>
                    </a:cubicBezTo>
                    <a:cubicBezTo>
                      <a:pt x="1079781" y="302994"/>
                      <a:pt x="1099278" y="349770"/>
                      <a:pt x="1116767" y="397239"/>
                    </a:cubicBezTo>
                    <a:cubicBezTo>
                      <a:pt x="1247315" y="353723"/>
                      <a:pt x="1106493" y="406552"/>
                      <a:pt x="1289154" y="89941"/>
                    </a:cubicBezTo>
                    <a:cubicBezTo>
                      <a:pt x="1308656" y="56138"/>
                      <a:pt x="1339121" y="29980"/>
                      <a:pt x="1364105" y="0"/>
                    </a:cubicBezTo>
                    <a:cubicBezTo>
                      <a:pt x="1386590" y="99934"/>
                      <a:pt x="1402536" y="201568"/>
                      <a:pt x="1431560" y="299803"/>
                    </a:cubicBezTo>
                    <a:cubicBezTo>
                      <a:pt x="1435565" y="313357"/>
                      <a:pt x="1450040" y="337999"/>
                      <a:pt x="1461541" y="329784"/>
                    </a:cubicBezTo>
                    <a:cubicBezTo>
                      <a:pt x="1724909" y="141665"/>
                      <a:pt x="1440056" y="263427"/>
                      <a:pt x="1573967" y="209862"/>
                    </a:cubicBezTo>
                    <a:cubicBezTo>
                      <a:pt x="1593954" y="269823"/>
                      <a:pt x="1607774" y="332205"/>
                      <a:pt x="1633928" y="389744"/>
                    </a:cubicBezTo>
                    <a:cubicBezTo>
                      <a:pt x="1645715" y="415676"/>
                      <a:pt x="1659003" y="465026"/>
                      <a:pt x="1686393" y="457200"/>
                    </a:cubicBezTo>
                    <a:cubicBezTo>
                      <a:pt x="1735683" y="443117"/>
                      <a:pt x="1752072" y="377745"/>
                      <a:pt x="1791324" y="344774"/>
                    </a:cubicBezTo>
                    <a:cubicBezTo>
                      <a:pt x="1815294" y="324639"/>
                      <a:pt x="1846288" y="314793"/>
                      <a:pt x="1873770" y="299803"/>
                    </a:cubicBezTo>
                    <a:cubicBezTo>
                      <a:pt x="1891259" y="364760"/>
                      <a:pt x="1894470" y="435377"/>
                      <a:pt x="1926236" y="494675"/>
                    </a:cubicBezTo>
                    <a:cubicBezTo>
                      <a:pt x="1935965" y="512835"/>
                      <a:pt x="1971345" y="523945"/>
                      <a:pt x="1986196" y="509666"/>
                    </a:cubicBezTo>
                    <a:cubicBezTo>
                      <a:pt x="2044635" y="453474"/>
                      <a:pt x="2067722" y="368311"/>
                      <a:pt x="2121108" y="307298"/>
                    </a:cubicBezTo>
                    <a:cubicBezTo>
                      <a:pt x="2156316" y="267060"/>
                      <a:pt x="2206052" y="242341"/>
                      <a:pt x="2248524" y="209862"/>
                    </a:cubicBezTo>
                    <a:cubicBezTo>
                      <a:pt x="2253258" y="221697"/>
                      <a:pt x="2341108" y="466354"/>
                      <a:pt x="2383436" y="502170"/>
                    </a:cubicBezTo>
                    <a:cubicBezTo>
                      <a:pt x="2394557" y="511580"/>
                      <a:pt x="2408419" y="487180"/>
                      <a:pt x="2420911" y="479685"/>
                    </a:cubicBezTo>
                    <a:cubicBezTo>
                      <a:pt x="2463383" y="414728"/>
                      <a:pt x="2501762" y="346901"/>
                      <a:pt x="2548328" y="284813"/>
                    </a:cubicBezTo>
                    <a:cubicBezTo>
                      <a:pt x="2555032" y="275875"/>
                      <a:pt x="2571476" y="260982"/>
                      <a:pt x="2578308" y="269823"/>
                    </a:cubicBezTo>
                    <a:cubicBezTo>
                      <a:pt x="2620004" y="323782"/>
                      <a:pt x="2640005" y="391629"/>
                      <a:pt x="2675744" y="449705"/>
                    </a:cubicBezTo>
                    <a:cubicBezTo>
                      <a:pt x="2685821" y="466081"/>
                      <a:pt x="2693239" y="464695"/>
                      <a:pt x="2705724" y="46469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8" name="任意多边形: 形状 57">
                <a:extLst>
                  <a:ext uri="{FF2B5EF4-FFF2-40B4-BE49-F238E27FC236}">
                    <a16:creationId xmlns:a16="http://schemas.microsoft.com/office/drawing/2014/main" id="{D2201C1D-D71B-4F48-B4E8-CF7B60A512A4}"/>
                  </a:ext>
                </a:extLst>
              </p:cNvPr>
              <p:cNvSpPr/>
              <p:nvPr/>
            </p:nvSpPr>
            <p:spPr bwMode="auto">
              <a:xfrm>
                <a:off x="1191718" y="5288543"/>
                <a:ext cx="2998039" cy="649764"/>
              </a:xfrm>
              <a:custGeom>
                <a:avLst/>
                <a:gdLst>
                  <a:gd name="connsiteX0" fmla="*/ 0 w 2998039"/>
                  <a:gd name="connsiteY0" fmla="*/ 557621 h 649764"/>
                  <a:gd name="connsiteX1" fmla="*/ 427220 w 2998039"/>
                  <a:gd name="connsiteY1" fmla="*/ 332768 h 649764"/>
                  <a:gd name="connsiteX2" fmla="*/ 472190 w 2998039"/>
                  <a:gd name="connsiteY2" fmla="*/ 512650 h 649764"/>
                  <a:gd name="connsiteX3" fmla="*/ 569626 w 2998039"/>
                  <a:gd name="connsiteY3" fmla="*/ 272808 h 649764"/>
                  <a:gd name="connsiteX4" fmla="*/ 629587 w 2998039"/>
                  <a:gd name="connsiteY4" fmla="*/ 197857 h 649764"/>
                  <a:gd name="connsiteX5" fmla="*/ 742013 w 2998039"/>
                  <a:gd name="connsiteY5" fmla="*/ 572611 h 649764"/>
                  <a:gd name="connsiteX6" fmla="*/ 801974 w 2998039"/>
                  <a:gd name="connsiteY6" fmla="*/ 647562 h 649764"/>
                  <a:gd name="connsiteX7" fmla="*/ 944380 w 2998039"/>
                  <a:gd name="connsiteY7" fmla="*/ 332768 h 649764"/>
                  <a:gd name="connsiteX8" fmla="*/ 1019331 w 2998039"/>
                  <a:gd name="connsiteY8" fmla="*/ 235332 h 649764"/>
                  <a:gd name="connsiteX9" fmla="*/ 1079292 w 2998039"/>
                  <a:gd name="connsiteY9" fmla="*/ 445195 h 649764"/>
                  <a:gd name="connsiteX10" fmla="*/ 1364105 w 2998039"/>
                  <a:gd name="connsiteY10" fmla="*/ 77936 h 649764"/>
                  <a:gd name="connsiteX11" fmla="*/ 1424066 w 2998039"/>
                  <a:gd name="connsiteY11" fmla="*/ 17975 h 649764"/>
                  <a:gd name="connsiteX12" fmla="*/ 1491521 w 2998039"/>
                  <a:gd name="connsiteY12" fmla="*/ 272808 h 649764"/>
                  <a:gd name="connsiteX13" fmla="*/ 1551482 w 2998039"/>
                  <a:gd name="connsiteY13" fmla="*/ 385234 h 649764"/>
                  <a:gd name="connsiteX14" fmla="*/ 1656413 w 2998039"/>
                  <a:gd name="connsiteY14" fmla="*/ 190362 h 649764"/>
                  <a:gd name="connsiteX15" fmla="*/ 1746354 w 2998039"/>
                  <a:gd name="connsiteY15" fmla="*/ 115411 h 649764"/>
                  <a:gd name="connsiteX16" fmla="*/ 1813810 w 2998039"/>
                  <a:gd name="connsiteY16" fmla="*/ 385234 h 649764"/>
                  <a:gd name="connsiteX17" fmla="*/ 1873771 w 2998039"/>
                  <a:gd name="connsiteY17" fmla="*/ 505155 h 649764"/>
                  <a:gd name="connsiteX18" fmla="*/ 1948721 w 2998039"/>
                  <a:gd name="connsiteY18" fmla="*/ 302788 h 649764"/>
                  <a:gd name="connsiteX19" fmla="*/ 1956216 w 2998039"/>
                  <a:gd name="connsiteY19" fmla="*/ 347759 h 649764"/>
                  <a:gd name="connsiteX20" fmla="*/ 1978702 w 2998039"/>
                  <a:gd name="connsiteY20" fmla="*/ 302788 h 649764"/>
                  <a:gd name="connsiteX21" fmla="*/ 2001187 w 2998039"/>
                  <a:gd name="connsiteY21" fmla="*/ 265313 h 649764"/>
                  <a:gd name="connsiteX22" fmla="*/ 2031167 w 2998039"/>
                  <a:gd name="connsiteY22" fmla="*/ 392729 h 649764"/>
                  <a:gd name="connsiteX23" fmla="*/ 2083633 w 2998039"/>
                  <a:gd name="connsiteY23" fmla="*/ 625077 h 649764"/>
                  <a:gd name="connsiteX24" fmla="*/ 2226039 w 2998039"/>
                  <a:gd name="connsiteY24" fmla="*/ 565116 h 649764"/>
                  <a:gd name="connsiteX25" fmla="*/ 2248525 w 2998039"/>
                  <a:gd name="connsiteY25" fmla="*/ 557621 h 649764"/>
                  <a:gd name="connsiteX26" fmla="*/ 2450892 w 2998039"/>
                  <a:gd name="connsiteY26" fmla="*/ 647562 h 649764"/>
                  <a:gd name="connsiteX27" fmla="*/ 2473377 w 2998039"/>
                  <a:gd name="connsiteY27" fmla="*/ 632572 h 649764"/>
                  <a:gd name="connsiteX28" fmla="*/ 2683239 w 2998039"/>
                  <a:gd name="connsiteY28" fmla="*/ 55450 h 649764"/>
                  <a:gd name="connsiteX29" fmla="*/ 2720715 w 2998039"/>
                  <a:gd name="connsiteY29" fmla="*/ 2985 h 649764"/>
                  <a:gd name="connsiteX30" fmla="*/ 2923082 w 2998039"/>
                  <a:gd name="connsiteY30" fmla="*/ 295293 h 649764"/>
                  <a:gd name="connsiteX31" fmla="*/ 2968052 w 2998039"/>
                  <a:gd name="connsiteY31" fmla="*/ 167877 h 649764"/>
                  <a:gd name="connsiteX32" fmla="*/ 2998033 w 2998039"/>
                  <a:gd name="connsiteY32" fmla="*/ 32965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98039" h="649764">
                    <a:moveTo>
                      <a:pt x="0" y="557621"/>
                    </a:moveTo>
                    <a:cubicBezTo>
                      <a:pt x="393285" y="77813"/>
                      <a:pt x="344164" y="-107426"/>
                      <a:pt x="427220" y="332768"/>
                    </a:cubicBezTo>
                    <a:cubicBezTo>
                      <a:pt x="461324" y="513520"/>
                      <a:pt x="401860" y="465763"/>
                      <a:pt x="472190" y="512650"/>
                    </a:cubicBezTo>
                    <a:cubicBezTo>
                      <a:pt x="504669" y="432703"/>
                      <a:pt x="531035" y="349991"/>
                      <a:pt x="569626" y="272808"/>
                    </a:cubicBezTo>
                    <a:cubicBezTo>
                      <a:pt x="583935" y="244191"/>
                      <a:pt x="613639" y="170121"/>
                      <a:pt x="629587" y="197857"/>
                    </a:cubicBezTo>
                    <a:cubicBezTo>
                      <a:pt x="694597" y="310917"/>
                      <a:pt x="695332" y="450834"/>
                      <a:pt x="742013" y="572611"/>
                    </a:cubicBezTo>
                    <a:cubicBezTo>
                      <a:pt x="753465" y="602486"/>
                      <a:pt x="781987" y="622578"/>
                      <a:pt x="801974" y="647562"/>
                    </a:cubicBezTo>
                    <a:cubicBezTo>
                      <a:pt x="849443" y="542631"/>
                      <a:pt x="890664" y="434643"/>
                      <a:pt x="944380" y="332768"/>
                    </a:cubicBezTo>
                    <a:cubicBezTo>
                      <a:pt x="963492" y="296522"/>
                      <a:pt x="987852" y="209100"/>
                      <a:pt x="1019331" y="235332"/>
                    </a:cubicBezTo>
                    <a:cubicBezTo>
                      <a:pt x="1075222" y="281908"/>
                      <a:pt x="1059305" y="375241"/>
                      <a:pt x="1079292" y="445195"/>
                    </a:cubicBezTo>
                    <a:cubicBezTo>
                      <a:pt x="1282719" y="419767"/>
                      <a:pt x="1106517" y="457538"/>
                      <a:pt x="1364105" y="77936"/>
                    </a:cubicBezTo>
                    <a:cubicBezTo>
                      <a:pt x="1379976" y="54547"/>
                      <a:pt x="1404079" y="37962"/>
                      <a:pt x="1424066" y="17975"/>
                    </a:cubicBezTo>
                    <a:cubicBezTo>
                      <a:pt x="1446551" y="102919"/>
                      <a:pt x="1462720" y="189792"/>
                      <a:pt x="1491521" y="272808"/>
                    </a:cubicBezTo>
                    <a:cubicBezTo>
                      <a:pt x="1505442" y="312934"/>
                      <a:pt x="1513494" y="404228"/>
                      <a:pt x="1551482" y="385234"/>
                    </a:cubicBezTo>
                    <a:cubicBezTo>
                      <a:pt x="1617469" y="352241"/>
                      <a:pt x="1613218" y="250170"/>
                      <a:pt x="1656413" y="190362"/>
                    </a:cubicBezTo>
                    <a:cubicBezTo>
                      <a:pt x="1679262" y="158725"/>
                      <a:pt x="1716374" y="140395"/>
                      <a:pt x="1746354" y="115411"/>
                    </a:cubicBezTo>
                    <a:cubicBezTo>
                      <a:pt x="1768839" y="205352"/>
                      <a:pt x="1785002" y="297114"/>
                      <a:pt x="1813810" y="385234"/>
                    </a:cubicBezTo>
                    <a:cubicBezTo>
                      <a:pt x="1827698" y="427714"/>
                      <a:pt x="1835636" y="528460"/>
                      <a:pt x="1873771" y="505155"/>
                    </a:cubicBezTo>
                    <a:cubicBezTo>
                      <a:pt x="1935151" y="467645"/>
                      <a:pt x="1923738" y="370244"/>
                      <a:pt x="1948721" y="302788"/>
                    </a:cubicBezTo>
                    <a:cubicBezTo>
                      <a:pt x="1951219" y="317778"/>
                      <a:pt x="1957325" y="332602"/>
                      <a:pt x="1956216" y="347759"/>
                    </a:cubicBezTo>
                    <a:cubicBezTo>
                      <a:pt x="1929192" y="717088"/>
                      <a:pt x="1894002" y="692406"/>
                      <a:pt x="1978702" y="302788"/>
                    </a:cubicBezTo>
                    <a:cubicBezTo>
                      <a:pt x="1981797" y="288553"/>
                      <a:pt x="1993692" y="277805"/>
                      <a:pt x="2001187" y="265313"/>
                    </a:cubicBezTo>
                    <a:cubicBezTo>
                      <a:pt x="2011180" y="307785"/>
                      <a:pt x="2024603" y="349594"/>
                      <a:pt x="2031167" y="392729"/>
                    </a:cubicBezTo>
                    <a:cubicBezTo>
                      <a:pt x="2066851" y="627225"/>
                      <a:pt x="1986654" y="576589"/>
                      <a:pt x="2083633" y="625077"/>
                    </a:cubicBezTo>
                    <a:cubicBezTo>
                      <a:pt x="2221934" y="394575"/>
                      <a:pt x="2126044" y="455122"/>
                      <a:pt x="2226039" y="565116"/>
                    </a:cubicBezTo>
                    <a:cubicBezTo>
                      <a:pt x="2231354" y="570962"/>
                      <a:pt x="2241030" y="560119"/>
                      <a:pt x="2248525" y="557621"/>
                    </a:cubicBezTo>
                    <a:cubicBezTo>
                      <a:pt x="2447380" y="241792"/>
                      <a:pt x="2333625" y="313802"/>
                      <a:pt x="2450892" y="647562"/>
                    </a:cubicBezTo>
                    <a:cubicBezTo>
                      <a:pt x="2453878" y="656061"/>
                      <a:pt x="2465882" y="637569"/>
                      <a:pt x="2473377" y="632572"/>
                    </a:cubicBezTo>
                    <a:cubicBezTo>
                      <a:pt x="2656664" y="59800"/>
                      <a:pt x="2477294" y="158429"/>
                      <a:pt x="2683239" y="55450"/>
                    </a:cubicBezTo>
                    <a:cubicBezTo>
                      <a:pt x="2695731" y="37962"/>
                      <a:pt x="2706070" y="-12745"/>
                      <a:pt x="2720715" y="2985"/>
                    </a:cubicBezTo>
                    <a:cubicBezTo>
                      <a:pt x="3097788" y="407989"/>
                      <a:pt x="2766947" y="201612"/>
                      <a:pt x="2923082" y="295293"/>
                    </a:cubicBezTo>
                    <a:cubicBezTo>
                      <a:pt x="2938072" y="252821"/>
                      <a:pt x="2954990" y="210981"/>
                      <a:pt x="2968052" y="167877"/>
                    </a:cubicBezTo>
                    <a:cubicBezTo>
                      <a:pt x="2999245" y="64941"/>
                      <a:pt x="2998033" y="86512"/>
                      <a:pt x="2998033" y="329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9" name="任意多边形: 形状 58">
                <a:extLst>
                  <a:ext uri="{FF2B5EF4-FFF2-40B4-BE49-F238E27FC236}">
                    <a16:creationId xmlns:a16="http://schemas.microsoft.com/office/drawing/2014/main" id="{E0B518E7-35EE-48FA-933C-F8FE59F6A352}"/>
                  </a:ext>
                </a:extLst>
              </p:cNvPr>
              <p:cNvSpPr/>
              <p:nvPr/>
            </p:nvSpPr>
            <p:spPr bwMode="auto">
              <a:xfrm>
                <a:off x="1199213" y="5246557"/>
                <a:ext cx="2990538" cy="637082"/>
              </a:xfrm>
              <a:custGeom>
                <a:avLst/>
                <a:gdLst>
                  <a:gd name="connsiteX0" fmla="*/ 0 w 2990538"/>
                  <a:gd name="connsiteY0" fmla="*/ 532151 h 637082"/>
                  <a:gd name="connsiteX1" fmla="*/ 44971 w 2990538"/>
                  <a:gd name="connsiteY1" fmla="*/ 322289 h 637082"/>
                  <a:gd name="connsiteX2" fmla="*/ 97436 w 2990538"/>
                  <a:gd name="connsiteY2" fmla="*/ 172387 h 637082"/>
                  <a:gd name="connsiteX3" fmla="*/ 112426 w 2990538"/>
                  <a:gd name="connsiteY3" fmla="*/ 149902 h 637082"/>
                  <a:gd name="connsiteX4" fmla="*/ 164892 w 2990538"/>
                  <a:gd name="connsiteY4" fmla="*/ 112427 h 637082"/>
                  <a:gd name="connsiteX5" fmla="*/ 209862 w 2990538"/>
                  <a:gd name="connsiteY5" fmla="*/ 164892 h 637082"/>
                  <a:gd name="connsiteX6" fmla="*/ 224853 w 2990538"/>
                  <a:gd name="connsiteY6" fmla="*/ 187377 h 637082"/>
                  <a:gd name="connsiteX7" fmla="*/ 254833 w 2990538"/>
                  <a:gd name="connsiteY7" fmla="*/ 209863 h 637082"/>
                  <a:gd name="connsiteX8" fmla="*/ 292308 w 2990538"/>
                  <a:gd name="connsiteY8" fmla="*/ 112427 h 637082"/>
                  <a:gd name="connsiteX9" fmla="*/ 322289 w 2990538"/>
                  <a:gd name="connsiteY9" fmla="*/ 82446 h 637082"/>
                  <a:gd name="connsiteX10" fmla="*/ 352269 w 2990538"/>
                  <a:gd name="connsiteY10" fmla="*/ 44971 h 637082"/>
                  <a:gd name="connsiteX11" fmla="*/ 427220 w 2990538"/>
                  <a:gd name="connsiteY11" fmla="*/ 104932 h 637082"/>
                  <a:gd name="connsiteX12" fmla="*/ 487180 w 2990538"/>
                  <a:gd name="connsiteY12" fmla="*/ 164892 h 637082"/>
                  <a:gd name="connsiteX13" fmla="*/ 509666 w 2990538"/>
                  <a:gd name="connsiteY13" fmla="*/ 104932 h 637082"/>
                  <a:gd name="connsiteX14" fmla="*/ 622092 w 2990538"/>
                  <a:gd name="connsiteY14" fmla="*/ 224853 h 637082"/>
                  <a:gd name="connsiteX15" fmla="*/ 652072 w 2990538"/>
                  <a:gd name="connsiteY15" fmla="*/ 134912 h 637082"/>
                  <a:gd name="connsiteX16" fmla="*/ 704538 w 2990538"/>
                  <a:gd name="connsiteY16" fmla="*/ 262328 h 637082"/>
                  <a:gd name="connsiteX17" fmla="*/ 734518 w 2990538"/>
                  <a:gd name="connsiteY17" fmla="*/ 344774 h 637082"/>
                  <a:gd name="connsiteX18" fmla="*/ 757003 w 2990538"/>
                  <a:gd name="connsiteY18" fmla="*/ 389745 h 637082"/>
                  <a:gd name="connsiteX19" fmla="*/ 771994 w 2990538"/>
                  <a:gd name="connsiteY19" fmla="*/ 427220 h 637082"/>
                  <a:gd name="connsiteX20" fmla="*/ 816964 w 2990538"/>
                  <a:gd name="connsiteY20" fmla="*/ 494676 h 637082"/>
                  <a:gd name="connsiteX21" fmla="*/ 831954 w 2990538"/>
                  <a:gd name="connsiteY21" fmla="*/ 524656 h 637082"/>
                  <a:gd name="connsiteX22" fmla="*/ 869430 w 2990538"/>
                  <a:gd name="connsiteY22" fmla="*/ 532151 h 637082"/>
                  <a:gd name="connsiteX23" fmla="*/ 914400 w 2990538"/>
                  <a:gd name="connsiteY23" fmla="*/ 577122 h 637082"/>
                  <a:gd name="connsiteX24" fmla="*/ 959371 w 2990538"/>
                  <a:gd name="connsiteY24" fmla="*/ 614597 h 637082"/>
                  <a:gd name="connsiteX25" fmla="*/ 1034321 w 2990538"/>
                  <a:gd name="connsiteY25" fmla="*/ 547141 h 637082"/>
                  <a:gd name="connsiteX26" fmla="*/ 1101777 w 2990538"/>
                  <a:gd name="connsiteY26" fmla="*/ 607102 h 637082"/>
                  <a:gd name="connsiteX27" fmla="*/ 1139253 w 2990538"/>
                  <a:gd name="connsiteY27" fmla="*/ 637082 h 637082"/>
                  <a:gd name="connsiteX28" fmla="*/ 1199213 w 2990538"/>
                  <a:gd name="connsiteY28" fmla="*/ 577122 h 637082"/>
                  <a:gd name="connsiteX29" fmla="*/ 1289154 w 2990538"/>
                  <a:gd name="connsiteY29" fmla="*/ 464695 h 637082"/>
                  <a:gd name="connsiteX30" fmla="*/ 1341620 w 2990538"/>
                  <a:gd name="connsiteY30" fmla="*/ 532151 h 637082"/>
                  <a:gd name="connsiteX31" fmla="*/ 1371600 w 2990538"/>
                  <a:gd name="connsiteY31" fmla="*/ 562132 h 637082"/>
                  <a:gd name="connsiteX32" fmla="*/ 1409076 w 2990538"/>
                  <a:gd name="connsiteY32" fmla="*/ 464695 h 637082"/>
                  <a:gd name="connsiteX33" fmla="*/ 1424066 w 2990538"/>
                  <a:gd name="connsiteY33" fmla="*/ 479686 h 637082"/>
                  <a:gd name="connsiteX34" fmla="*/ 1469036 w 2990538"/>
                  <a:gd name="connsiteY34" fmla="*/ 554636 h 637082"/>
                  <a:gd name="connsiteX35" fmla="*/ 1491521 w 2990538"/>
                  <a:gd name="connsiteY35" fmla="*/ 562132 h 637082"/>
                  <a:gd name="connsiteX36" fmla="*/ 1588957 w 2990538"/>
                  <a:gd name="connsiteY36" fmla="*/ 539646 h 637082"/>
                  <a:gd name="connsiteX37" fmla="*/ 1611443 w 2990538"/>
                  <a:gd name="connsiteY37" fmla="*/ 554636 h 637082"/>
                  <a:gd name="connsiteX38" fmla="*/ 1633928 w 2990538"/>
                  <a:gd name="connsiteY38" fmla="*/ 397240 h 637082"/>
                  <a:gd name="connsiteX39" fmla="*/ 1663908 w 2990538"/>
                  <a:gd name="connsiteY39" fmla="*/ 0 h 637082"/>
                  <a:gd name="connsiteX40" fmla="*/ 1738859 w 2990538"/>
                  <a:gd name="connsiteY40" fmla="*/ 74951 h 637082"/>
                  <a:gd name="connsiteX41" fmla="*/ 1813810 w 2990538"/>
                  <a:gd name="connsiteY41" fmla="*/ 164892 h 637082"/>
                  <a:gd name="connsiteX42" fmla="*/ 1828800 w 2990538"/>
                  <a:gd name="connsiteY42" fmla="*/ 82446 h 637082"/>
                  <a:gd name="connsiteX43" fmla="*/ 1851285 w 2990538"/>
                  <a:gd name="connsiteY43" fmla="*/ 52466 h 637082"/>
                  <a:gd name="connsiteX44" fmla="*/ 1956217 w 2990538"/>
                  <a:gd name="connsiteY44" fmla="*/ 29981 h 637082"/>
                  <a:gd name="connsiteX45" fmla="*/ 1993692 w 2990538"/>
                  <a:gd name="connsiteY45" fmla="*/ 74951 h 637082"/>
                  <a:gd name="connsiteX46" fmla="*/ 2023672 w 2990538"/>
                  <a:gd name="connsiteY46" fmla="*/ 89941 h 637082"/>
                  <a:gd name="connsiteX47" fmla="*/ 2068643 w 2990538"/>
                  <a:gd name="connsiteY47" fmla="*/ 164892 h 637082"/>
                  <a:gd name="connsiteX48" fmla="*/ 2091128 w 2990538"/>
                  <a:gd name="connsiteY48" fmla="*/ 239843 h 637082"/>
                  <a:gd name="connsiteX49" fmla="*/ 2136098 w 2990538"/>
                  <a:gd name="connsiteY49" fmla="*/ 382250 h 637082"/>
                  <a:gd name="connsiteX50" fmla="*/ 2173574 w 2990538"/>
                  <a:gd name="connsiteY50" fmla="*/ 337279 h 637082"/>
                  <a:gd name="connsiteX51" fmla="*/ 2203554 w 2990538"/>
                  <a:gd name="connsiteY51" fmla="*/ 314794 h 637082"/>
                  <a:gd name="connsiteX52" fmla="*/ 2226039 w 2990538"/>
                  <a:gd name="connsiteY52" fmla="*/ 427220 h 637082"/>
                  <a:gd name="connsiteX53" fmla="*/ 2286000 w 2990538"/>
                  <a:gd name="connsiteY53" fmla="*/ 359764 h 637082"/>
                  <a:gd name="connsiteX54" fmla="*/ 2330971 w 2990538"/>
                  <a:gd name="connsiteY54" fmla="*/ 337279 h 637082"/>
                  <a:gd name="connsiteX55" fmla="*/ 2375941 w 2990538"/>
                  <a:gd name="connsiteY55" fmla="*/ 419725 h 637082"/>
                  <a:gd name="connsiteX56" fmla="*/ 2390931 w 2990538"/>
                  <a:gd name="connsiteY56" fmla="*/ 464695 h 637082"/>
                  <a:gd name="connsiteX57" fmla="*/ 2420912 w 2990538"/>
                  <a:gd name="connsiteY57" fmla="*/ 419725 h 637082"/>
                  <a:gd name="connsiteX58" fmla="*/ 2488367 w 2990538"/>
                  <a:gd name="connsiteY58" fmla="*/ 412230 h 637082"/>
                  <a:gd name="connsiteX59" fmla="*/ 2518348 w 2990538"/>
                  <a:gd name="connsiteY59" fmla="*/ 262328 h 637082"/>
                  <a:gd name="connsiteX60" fmla="*/ 2533338 w 2990538"/>
                  <a:gd name="connsiteY60" fmla="*/ 127417 h 637082"/>
                  <a:gd name="connsiteX61" fmla="*/ 2548328 w 2990538"/>
                  <a:gd name="connsiteY61" fmla="*/ 7495 h 637082"/>
                  <a:gd name="connsiteX62" fmla="*/ 2608289 w 2990538"/>
                  <a:gd name="connsiteY62" fmla="*/ 59961 h 637082"/>
                  <a:gd name="connsiteX63" fmla="*/ 2638269 w 2990538"/>
                  <a:gd name="connsiteY63" fmla="*/ 97436 h 637082"/>
                  <a:gd name="connsiteX64" fmla="*/ 2683239 w 2990538"/>
                  <a:gd name="connsiteY64" fmla="*/ 67456 h 637082"/>
                  <a:gd name="connsiteX65" fmla="*/ 2780676 w 2990538"/>
                  <a:gd name="connsiteY65" fmla="*/ 247338 h 637082"/>
                  <a:gd name="connsiteX66" fmla="*/ 2795666 w 2990538"/>
                  <a:gd name="connsiteY66" fmla="*/ 314794 h 637082"/>
                  <a:gd name="connsiteX67" fmla="*/ 2840636 w 2990538"/>
                  <a:gd name="connsiteY67" fmla="*/ 434715 h 637082"/>
                  <a:gd name="connsiteX68" fmla="*/ 2885607 w 2990538"/>
                  <a:gd name="connsiteY68" fmla="*/ 607102 h 637082"/>
                  <a:gd name="connsiteX69" fmla="*/ 2915587 w 2990538"/>
                  <a:gd name="connsiteY69" fmla="*/ 614597 h 637082"/>
                  <a:gd name="connsiteX70" fmla="*/ 2968053 w 2990538"/>
                  <a:gd name="connsiteY70" fmla="*/ 562132 h 637082"/>
                  <a:gd name="connsiteX71" fmla="*/ 2990538 w 2990538"/>
                  <a:gd name="connsiteY71" fmla="*/ 532151 h 63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990538" h="637082">
                    <a:moveTo>
                      <a:pt x="0" y="532151"/>
                    </a:moveTo>
                    <a:cubicBezTo>
                      <a:pt x="25945" y="285670"/>
                      <a:pt x="-8715" y="474399"/>
                      <a:pt x="44971" y="322289"/>
                    </a:cubicBezTo>
                    <a:cubicBezTo>
                      <a:pt x="68409" y="255881"/>
                      <a:pt x="51137" y="241836"/>
                      <a:pt x="97436" y="172387"/>
                    </a:cubicBezTo>
                    <a:cubicBezTo>
                      <a:pt x="102433" y="164892"/>
                      <a:pt x="106056" y="156271"/>
                      <a:pt x="112426" y="149902"/>
                    </a:cubicBezTo>
                    <a:cubicBezTo>
                      <a:pt x="121721" y="140608"/>
                      <a:pt x="152126" y="120937"/>
                      <a:pt x="164892" y="112427"/>
                    </a:cubicBezTo>
                    <a:cubicBezTo>
                      <a:pt x="179882" y="129915"/>
                      <a:pt x="195473" y="146906"/>
                      <a:pt x="209862" y="164892"/>
                    </a:cubicBezTo>
                    <a:cubicBezTo>
                      <a:pt x="215489" y="171926"/>
                      <a:pt x="218483" y="181007"/>
                      <a:pt x="224853" y="187377"/>
                    </a:cubicBezTo>
                    <a:cubicBezTo>
                      <a:pt x="233686" y="196210"/>
                      <a:pt x="244840" y="202368"/>
                      <a:pt x="254833" y="209863"/>
                    </a:cubicBezTo>
                    <a:cubicBezTo>
                      <a:pt x="263124" y="184989"/>
                      <a:pt x="278910" y="133481"/>
                      <a:pt x="292308" y="112427"/>
                    </a:cubicBezTo>
                    <a:cubicBezTo>
                      <a:pt x="299896" y="100503"/>
                      <a:pt x="312899" y="93009"/>
                      <a:pt x="322289" y="82446"/>
                    </a:cubicBezTo>
                    <a:cubicBezTo>
                      <a:pt x="332917" y="70490"/>
                      <a:pt x="342276" y="57463"/>
                      <a:pt x="352269" y="44971"/>
                    </a:cubicBezTo>
                    <a:cubicBezTo>
                      <a:pt x="377253" y="64958"/>
                      <a:pt x="404596" y="82308"/>
                      <a:pt x="427220" y="104932"/>
                    </a:cubicBezTo>
                    <a:cubicBezTo>
                      <a:pt x="494527" y="172239"/>
                      <a:pt x="435028" y="147508"/>
                      <a:pt x="487180" y="164892"/>
                    </a:cubicBezTo>
                    <a:cubicBezTo>
                      <a:pt x="487598" y="163218"/>
                      <a:pt x="500685" y="101666"/>
                      <a:pt x="509666" y="104932"/>
                    </a:cubicBezTo>
                    <a:cubicBezTo>
                      <a:pt x="549141" y="119287"/>
                      <a:pt x="597815" y="192483"/>
                      <a:pt x="622092" y="224853"/>
                    </a:cubicBezTo>
                    <a:cubicBezTo>
                      <a:pt x="632085" y="194873"/>
                      <a:pt x="640039" y="105690"/>
                      <a:pt x="652072" y="134912"/>
                    </a:cubicBezTo>
                    <a:cubicBezTo>
                      <a:pt x="669561" y="177384"/>
                      <a:pt x="687743" y="219577"/>
                      <a:pt x="704538" y="262328"/>
                    </a:cubicBezTo>
                    <a:cubicBezTo>
                      <a:pt x="715231" y="289546"/>
                      <a:pt x="723384" y="317734"/>
                      <a:pt x="734518" y="344774"/>
                    </a:cubicBezTo>
                    <a:cubicBezTo>
                      <a:pt x="740899" y="360271"/>
                      <a:pt x="750068" y="374488"/>
                      <a:pt x="757003" y="389745"/>
                    </a:cubicBezTo>
                    <a:cubicBezTo>
                      <a:pt x="762570" y="401993"/>
                      <a:pt x="765977" y="415186"/>
                      <a:pt x="771994" y="427220"/>
                    </a:cubicBezTo>
                    <a:cubicBezTo>
                      <a:pt x="801091" y="485412"/>
                      <a:pt x="785580" y="444461"/>
                      <a:pt x="816964" y="494676"/>
                    </a:cubicBezTo>
                    <a:cubicBezTo>
                      <a:pt x="822886" y="504151"/>
                      <a:pt x="822862" y="518162"/>
                      <a:pt x="831954" y="524656"/>
                    </a:cubicBezTo>
                    <a:cubicBezTo>
                      <a:pt x="842321" y="532061"/>
                      <a:pt x="856938" y="529653"/>
                      <a:pt x="869430" y="532151"/>
                    </a:cubicBezTo>
                    <a:cubicBezTo>
                      <a:pt x="884420" y="547141"/>
                      <a:pt x="900219" y="561365"/>
                      <a:pt x="914400" y="577122"/>
                    </a:cubicBezTo>
                    <a:cubicBezTo>
                      <a:pt x="949403" y="616015"/>
                      <a:pt x="920115" y="601512"/>
                      <a:pt x="959371" y="614597"/>
                    </a:cubicBezTo>
                    <a:cubicBezTo>
                      <a:pt x="968330" y="605638"/>
                      <a:pt x="1026568" y="545590"/>
                      <a:pt x="1034321" y="547141"/>
                    </a:cubicBezTo>
                    <a:cubicBezTo>
                      <a:pt x="1063821" y="553041"/>
                      <a:pt x="1078935" y="587523"/>
                      <a:pt x="1101777" y="607102"/>
                    </a:cubicBezTo>
                    <a:cubicBezTo>
                      <a:pt x="1113923" y="617513"/>
                      <a:pt x="1126761" y="627089"/>
                      <a:pt x="1139253" y="637082"/>
                    </a:cubicBezTo>
                    <a:cubicBezTo>
                      <a:pt x="1159240" y="617095"/>
                      <a:pt x="1180666" y="598451"/>
                      <a:pt x="1199213" y="577122"/>
                    </a:cubicBezTo>
                    <a:cubicBezTo>
                      <a:pt x="1230704" y="540907"/>
                      <a:pt x="1289154" y="464695"/>
                      <a:pt x="1289154" y="464695"/>
                    </a:cubicBezTo>
                    <a:cubicBezTo>
                      <a:pt x="1306643" y="487180"/>
                      <a:pt x="1323220" y="510405"/>
                      <a:pt x="1341620" y="532151"/>
                    </a:cubicBezTo>
                    <a:cubicBezTo>
                      <a:pt x="1350749" y="542940"/>
                      <a:pt x="1359615" y="569622"/>
                      <a:pt x="1371600" y="562132"/>
                    </a:cubicBezTo>
                    <a:cubicBezTo>
                      <a:pt x="1389312" y="551062"/>
                      <a:pt x="1402499" y="491000"/>
                      <a:pt x="1409076" y="464695"/>
                    </a:cubicBezTo>
                    <a:cubicBezTo>
                      <a:pt x="1414073" y="469692"/>
                      <a:pt x="1420146" y="473806"/>
                      <a:pt x="1424066" y="479686"/>
                    </a:cubicBezTo>
                    <a:cubicBezTo>
                      <a:pt x="1440227" y="503928"/>
                      <a:pt x="1450587" y="532086"/>
                      <a:pt x="1469036" y="554636"/>
                    </a:cubicBezTo>
                    <a:cubicBezTo>
                      <a:pt x="1474039" y="560751"/>
                      <a:pt x="1484026" y="559633"/>
                      <a:pt x="1491521" y="562132"/>
                    </a:cubicBezTo>
                    <a:cubicBezTo>
                      <a:pt x="1551397" y="472319"/>
                      <a:pt x="1514160" y="479809"/>
                      <a:pt x="1588957" y="539646"/>
                    </a:cubicBezTo>
                    <a:cubicBezTo>
                      <a:pt x="1595991" y="545273"/>
                      <a:pt x="1603948" y="549639"/>
                      <a:pt x="1611443" y="554636"/>
                    </a:cubicBezTo>
                    <a:cubicBezTo>
                      <a:pt x="1618938" y="502171"/>
                      <a:pt x="1629984" y="450091"/>
                      <a:pt x="1633928" y="397240"/>
                    </a:cubicBezTo>
                    <a:cubicBezTo>
                      <a:pt x="1665010" y="-19263"/>
                      <a:pt x="1614897" y="171542"/>
                      <a:pt x="1663908" y="0"/>
                    </a:cubicBezTo>
                    <a:cubicBezTo>
                      <a:pt x="1688892" y="24984"/>
                      <a:pt x="1715092" y="48807"/>
                      <a:pt x="1738859" y="74951"/>
                    </a:cubicBezTo>
                    <a:cubicBezTo>
                      <a:pt x="1765111" y="103828"/>
                      <a:pt x="1774919" y="161651"/>
                      <a:pt x="1813810" y="164892"/>
                    </a:cubicBezTo>
                    <a:cubicBezTo>
                      <a:pt x="1841646" y="167212"/>
                      <a:pt x="1819967" y="108945"/>
                      <a:pt x="1828800" y="82446"/>
                    </a:cubicBezTo>
                    <a:cubicBezTo>
                      <a:pt x="1832750" y="70595"/>
                      <a:pt x="1843790" y="62459"/>
                      <a:pt x="1851285" y="52466"/>
                    </a:cubicBezTo>
                    <a:cubicBezTo>
                      <a:pt x="1948287" y="181802"/>
                      <a:pt x="1838523" y="75249"/>
                      <a:pt x="1956217" y="29981"/>
                    </a:cubicBezTo>
                    <a:cubicBezTo>
                      <a:pt x="1974429" y="22976"/>
                      <a:pt x="1979108" y="61988"/>
                      <a:pt x="1993692" y="74951"/>
                    </a:cubicBezTo>
                    <a:cubicBezTo>
                      <a:pt x="2002043" y="82374"/>
                      <a:pt x="2013679" y="84944"/>
                      <a:pt x="2023672" y="89941"/>
                    </a:cubicBezTo>
                    <a:cubicBezTo>
                      <a:pt x="2038662" y="114925"/>
                      <a:pt x="2056687" y="138322"/>
                      <a:pt x="2068643" y="164892"/>
                    </a:cubicBezTo>
                    <a:cubicBezTo>
                      <a:pt x="2079347" y="188678"/>
                      <a:pt x="2083178" y="215000"/>
                      <a:pt x="2091128" y="239843"/>
                    </a:cubicBezTo>
                    <a:cubicBezTo>
                      <a:pt x="2137679" y="385317"/>
                      <a:pt x="2117505" y="307876"/>
                      <a:pt x="2136098" y="382250"/>
                    </a:cubicBezTo>
                    <a:cubicBezTo>
                      <a:pt x="2148590" y="367260"/>
                      <a:pt x="2159776" y="351077"/>
                      <a:pt x="2173574" y="337279"/>
                    </a:cubicBezTo>
                    <a:cubicBezTo>
                      <a:pt x="2182407" y="328446"/>
                      <a:pt x="2197260" y="304004"/>
                      <a:pt x="2203554" y="314794"/>
                    </a:cubicBezTo>
                    <a:cubicBezTo>
                      <a:pt x="2222811" y="347806"/>
                      <a:pt x="2218544" y="389745"/>
                      <a:pt x="2226039" y="427220"/>
                    </a:cubicBezTo>
                    <a:cubicBezTo>
                      <a:pt x="2246026" y="404735"/>
                      <a:pt x="2263158" y="379343"/>
                      <a:pt x="2286000" y="359764"/>
                    </a:cubicBezTo>
                    <a:cubicBezTo>
                      <a:pt x="2298725" y="348857"/>
                      <a:pt x="2317026" y="327982"/>
                      <a:pt x="2330971" y="337279"/>
                    </a:cubicBezTo>
                    <a:cubicBezTo>
                      <a:pt x="2357018" y="354644"/>
                      <a:pt x="2362612" y="391400"/>
                      <a:pt x="2375941" y="419725"/>
                    </a:cubicBezTo>
                    <a:cubicBezTo>
                      <a:pt x="2382669" y="434022"/>
                      <a:pt x="2385934" y="449705"/>
                      <a:pt x="2390931" y="464695"/>
                    </a:cubicBezTo>
                    <a:cubicBezTo>
                      <a:pt x="2400925" y="449705"/>
                      <a:pt x="2403006" y="421714"/>
                      <a:pt x="2420912" y="419725"/>
                    </a:cubicBezTo>
                    <a:cubicBezTo>
                      <a:pt x="2511297" y="409682"/>
                      <a:pt x="2407621" y="533349"/>
                      <a:pt x="2488367" y="412230"/>
                    </a:cubicBezTo>
                    <a:cubicBezTo>
                      <a:pt x="2498361" y="362263"/>
                      <a:pt x="2510401" y="312661"/>
                      <a:pt x="2518348" y="262328"/>
                    </a:cubicBezTo>
                    <a:cubicBezTo>
                      <a:pt x="2525405" y="217635"/>
                      <a:pt x="2528051" y="172354"/>
                      <a:pt x="2533338" y="127417"/>
                    </a:cubicBezTo>
                    <a:cubicBezTo>
                      <a:pt x="2538045" y="87408"/>
                      <a:pt x="2543331" y="47469"/>
                      <a:pt x="2548328" y="7495"/>
                    </a:cubicBezTo>
                    <a:cubicBezTo>
                      <a:pt x="2568315" y="24984"/>
                      <a:pt x="2589510" y="41182"/>
                      <a:pt x="2608289" y="59961"/>
                    </a:cubicBezTo>
                    <a:cubicBezTo>
                      <a:pt x="2619601" y="71273"/>
                      <a:pt x="2622351" y="95844"/>
                      <a:pt x="2638269" y="97436"/>
                    </a:cubicBezTo>
                    <a:cubicBezTo>
                      <a:pt x="2656195" y="99229"/>
                      <a:pt x="2668249" y="77449"/>
                      <a:pt x="2683239" y="67456"/>
                    </a:cubicBezTo>
                    <a:cubicBezTo>
                      <a:pt x="2738950" y="123163"/>
                      <a:pt x="2718848" y="99903"/>
                      <a:pt x="2780676" y="247338"/>
                    </a:cubicBezTo>
                    <a:cubicBezTo>
                      <a:pt x="2789584" y="268580"/>
                      <a:pt x="2788646" y="292856"/>
                      <a:pt x="2795666" y="314794"/>
                    </a:cubicBezTo>
                    <a:cubicBezTo>
                      <a:pt x="2808677" y="355455"/>
                      <a:pt x="2825646" y="394741"/>
                      <a:pt x="2840636" y="434715"/>
                    </a:cubicBezTo>
                    <a:cubicBezTo>
                      <a:pt x="2848036" y="486515"/>
                      <a:pt x="2848985" y="561325"/>
                      <a:pt x="2885607" y="607102"/>
                    </a:cubicBezTo>
                    <a:cubicBezTo>
                      <a:pt x="2892042" y="615146"/>
                      <a:pt x="2905594" y="612099"/>
                      <a:pt x="2915587" y="614597"/>
                    </a:cubicBezTo>
                    <a:cubicBezTo>
                      <a:pt x="2933076" y="597109"/>
                      <a:pt x="2951416" y="580433"/>
                      <a:pt x="2968053" y="562132"/>
                    </a:cubicBezTo>
                    <a:cubicBezTo>
                      <a:pt x="2976456" y="552889"/>
                      <a:pt x="2990538" y="532151"/>
                      <a:pt x="2990538" y="532151"/>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210D984-1F9A-47D7-A081-1B7BD3AF5747}"/>
                    </a:ext>
                  </a:extLst>
                </p:cNvPr>
                <p:cNvSpPr txBox="1"/>
                <p:nvPr/>
              </p:nvSpPr>
              <p:spPr>
                <a:xfrm>
                  <a:off x="749505" y="4919924"/>
                  <a:ext cx="114545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𝑋</m:t>
                        </m:r>
                        <m:d>
                          <m:dPr>
                            <m:ctrlPr>
                              <a:rPr lang="en-US" altLang="zh-CN" sz="20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ctrlPr>
                          </m:dPr>
                          <m:e>
                            <m:r>
                              <m:rPr>
                                <m:sty m:val="p"/>
                              </m:rPr>
                              <a:rPr lang="en-US" altLang="zh-CN" sz="20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t</m:t>
                            </m:r>
                          </m:e>
                        </m:d>
                      </m:oMath>
                    </m:oMathPara>
                  </a14:m>
                  <a:endParaRPr lang="zh-CN" altLang="en-US" sz="2000" dirty="0">
                    <a:solidFill>
                      <a:srgbClr val="C00000"/>
                    </a:solidFill>
                  </a:endParaRPr>
                </a:p>
              </p:txBody>
            </p:sp>
          </mc:Choice>
          <mc:Fallback xmlns="">
            <p:sp>
              <p:nvSpPr>
                <p:cNvPr id="31" name="文本框 30">
                  <a:extLst>
                    <a:ext uri="{FF2B5EF4-FFF2-40B4-BE49-F238E27FC236}">
                      <a16:creationId xmlns:a16="http://schemas.microsoft.com/office/drawing/2014/main" id="{0007638A-B350-412F-9CBF-B5E98D9408E8}"/>
                    </a:ext>
                  </a:extLst>
                </p:cNvPr>
                <p:cNvSpPr txBox="1">
                  <a:spLocks noRot="1" noChangeAspect="1" noMove="1" noResize="1" noEditPoints="1" noAdjustHandles="1" noChangeArrowheads="1" noChangeShapeType="1" noTextEdit="1"/>
                </p:cNvSpPr>
                <p:nvPr/>
              </p:nvSpPr>
              <p:spPr>
                <a:xfrm>
                  <a:off x="749505" y="4919924"/>
                  <a:ext cx="1145453" cy="400110"/>
                </a:xfrm>
                <a:prstGeom prst="rect">
                  <a:avLst/>
                </a:prstGeom>
                <a:blipFill>
                  <a:blip r:embed="rId8"/>
                  <a:stretch>
                    <a:fillRect/>
                  </a:stretch>
                </a:blipFill>
              </p:spPr>
              <p:txBody>
                <a:bodyPr/>
                <a:lstStyle/>
                <a:p>
                  <a:r>
                    <a:rPr lang="zh-CN" altLang="en-US">
                      <a:noFill/>
                    </a:rPr>
                    <a:t> </a:t>
                  </a:r>
                </a:p>
              </p:txBody>
            </p:sp>
          </mc:Fallback>
        </mc:AlternateContent>
        <p:cxnSp>
          <p:nvCxnSpPr>
            <p:cNvPr id="25" name="直接连接符 24">
              <a:extLst>
                <a:ext uri="{FF2B5EF4-FFF2-40B4-BE49-F238E27FC236}">
                  <a16:creationId xmlns:a16="http://schemas.microsoft.com/office/drawing/2014/main" id="{E99C71D3-1CC1-401E-8BD6-1D83F636AF46}"/>
                </a:ext>
              </a:extLst>
            </p:cNvPr>
            <p:cNvCxnSpPr/>
            <p:nvPr/>
          </p:nvCxnSpPr>
          <p:spPr bwMode="auto">
            <a:xfrm>
              <a:off x="1958711" y="5668602"/>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a:extLst>
                <a:ext uri="{FF2B5EF4-FFF2-40B4-BE49-F238E27FC236}">
                  <a16:creationId xmlns:a16="http://schemas.microsoft.com/office/drawing/2014/main" id="{CCB10859-7E85-4183-8206-425EE103DA4D}"/>
                </a:ext>
              </a:extLst>
            </p:cNvPr>
            <p:cNvCxnSpPr/>
            <p:nvPr/>
          </p:nvCxnSpPr>
          <p:spPr bwMode="auto">
            <a:xfrm>
              <a:off x="1958711" y="6335384"/>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任意多边形: 形状 26">
              <a:extLst>
                <a:ext uri="{FF2B5EF4-FFF2-40B4-BE49-F238E27FC236}">
                  <a16:creationId xmlns:a16="http://schemas.microsoft.com/office/drawing/2014/main" id="{3B5F6C23-6EA4-4381-A9CA-5F04E5B5935F}"/>
                </a:ext>
              </a:extLst>
            </p:cNvPr>
            <p:cNvSpPr/>
            <p:nvPr/>
          </p:nvSpPr>
          <p:spPr bwMode="auto">
            <a:xfrm flipV="1">
              <a:off x="1737606" y="5668107"/>
              <a:ext cx="2810656" cy="649764"/>
            </a:xfrm>
            <a:custGeom>
              <a:avLst/>
              <a:gdLst>
                <a:gd name="connsiteX0" fmla="*/ 0 w 2810656"/>
                <a:gd name="connsiteY0" fmla="*/ 283998 h 838634"/>
                <a:gd name="connsiteX1" fmla="*/ 322289 w 2810656"/>
                <a:gd name="connsiteY1" fmla="*/ 756188 h 838634"/>
                <a:gd name="connsiteX2" fmla="*/ 329784 w 2810656"/>
                <a:gd name="connsiteY2" fmla="*/ 493860 h 838634"/>
                <a:gd name="connsiteX3" fmla="*/ 344774 w 2810656"/>
                <a:gd name="connsiteY3" fmla="*/ 418909 h 838634"/>
                <a:gd name="connsiteX4" fmla="*/ 412230 w 2810656"/>
                <a:gd name="connsiteY4" fmla="*/ 531336 h 838634"/>
                <a:gd name="connsiteX5" fmla="*/ 487181 w 2810656"/>
                <a:gd name="connsiteY5" fmla="*/ 561316 h 838634"/>
                <a:gd name="connsiteX6" fmla="*/ 689548 w 2810656"/>
                <a:gd name="connsiteY6" fmla="*/ 313978 h 838634"/>
                <a:gd name="connsiteX7" fmla="*/ 779489 w 2810656"/>
                <a:gd name="connsiteY7" fmla="*/ 74136 h 838634"/>
                <a:gd name="connsiteX8" fmla="*/ 824459 w 2810656"/>
                <a:gd name="connsiteY8" fmla="*/ 298988 h 838634"/>
                <a:gd name="connsiteX9" fmla="*/ 861935 w 2810656"/>
                <a:gd name="connsiteY9" fmla="*/ 351454 h 838634"/>
                <a:gd name="connsiteX10" fmla="*/ 884420 w 2810656"/>
                <a:gd name="connsiteY10" fmla="*/ 313978 h 838634"/>
                <a:gd name="connsiteX11" fmla="*/ 936886 w 2810656"/>
                <a:gd name="connsiteY11" fmla="*/ 628772 h 838634"/>
                <a:gd name="connsiteX12" fmla="*/ 1064302 w 2810656"/>
                <a:gd name="connsiteY12" fmla="*/ 209047 h 838634"/>
                <a:gd name="connsiteX13" fmla="*/ 1079292 w 2810656"/>
                <a:gd name="connsiteY13" fmla="*/ 171572 h 838634"/>
                <a:gd name="connsiteX14" fmla="*/ 1176728 w 2810656"/>
                <a:gd name="connsiteY14" fmla="*/ 411414 h 838634"/>
                <a:gd name="connsiteX15" fmla="*/ 1424066 w 2810656"/>
                <a:gd name="connsiteY15" fmla="*/ 111611 h 838634"/>
                <a:gd name="connsiteX16" fmla="*/ 1476532 w 2810656"/>
                <a:gd name="connsiteY16" fmla="*/ 134096 h 838634"/>
                <a:gd name="connsiteX17" fmla="*/ 1551482 w 2810656"/>
                <a:gd name="connsiteY17" fmla="*/ 463880 h 838634"/>
                <a:gd name="connsiteX18" fmla="*/ 1633928 w 2810656"/>
                <a:gd name="connsiteY18" fmla="*/ 388929 h 838634"/>
                <a:gd name="connsiteX19" fmla="*/ 1746355 w 2810656"/>
                <a:gd name="connsiteY19" fmla="*/ 838634 h 838634"/>
                <a:gd name="connsiteX20" fmla="*/ 1783830 w 2810656"/>
                <a:gd name="connsiteY20" fmla="*/ 741198 h 838634"/>
                <a:gd name="connsiteX21" fmla="*/ 1828800 w 2810656"/>
                <a:gd name="connsiteY21" fmla="*/ 231532 h 838634"/>
                <a:gd name="connsiteX22" fmla="*/ 1858781 w 2810656"/>
                <a:gd name="connsiteY22" fmla="*/ 471375 h 838634"/>
                <a:gd name="connsiteX23" fmla="*/ 1888761 w 2810656"/>
                <a:gd name="connsiteY23" fmla="*/ 508850 h 838634"/>
                <a:gd name="connsiteX24" fmla="*/ 2046158 w 2810656"/>
                <a:gd name="connsiteY24" fmla="*/ 119106 h 838634"/>
                <a:gd name="connsiteX25" fmla="*/ 2098623 w 2810656"/>
                <a:gd name="connsiteY25" fmla="*/ 6680 h 838634"/>
                <a:gd name="connsiteX26" fmla="*/ 2233535 w 2810656"/>
                <a:gd name="connsiteY26" fmla="*/ 403919 h 838634"/>
                <a:gd name="connsiteX27" fmla="*/ 2300991 w 2810656"/>
                <a:gd name="connsiteY27" fmla="*/ 531336 h 838634"/>
                <a:gd name="connsiteX28" fmla="*/ 2323476 w 2810656"/>
                <a:gd name="connsiteY28" fmla="*/ 328968 h 838634"/>
                <a:gd name="connsiteX29" fmla="*/ 2375941 w 2810656"/>
                <a:gd name="connsiteY29" fmla="*/ 194057 h 838634"/>
                <a:gd name="connsiteX30" fmla="*/ 2473377 w 2810656"/>
                <a:gd name="connsiteY30" fmla="*/ 456385 h 838634"/>
                <a:gd name="connsiteX31" fmla="*/ 2525843 w 2810656"/>
                <a:gd name="connsiteY31" fmla="*/ 546326 h 838634"/>
                <a:gd name="connsiteX32" fmla="*/ 2563318 w 2810656"/>
                <a:gd name="connsiteY32" fmla="*/ 448890 h 838634"/>
                <a:gd name="connsiteX33" fmla="*/ 2660755 w 2810656"/>
                <a:gd name="connsiteY33" fmla="*/ 561316 h 838634"/>
                <a:gd name="connsiteX34" fmla="*/ 2698230 w 2810656"/>
                <a:gd name="connsiteY34" fmla="*/ 568811 h 838634"/>
                <a:gd name="connsiteX35" fmla="*/ 2810656 w 2810656"/>
                <a:gd name="connsiteY35" fmla="*/ 501355 h 8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0656" h="838634">
                  <a:moveTo>
                    <a:pt x="0" y="283998"/>
                  </a:moveTo>
                  <a:cubicBezTo>
                    <a:pt x="264865" y="717413"/>
                    <a:pt x="129817" y="582963"/>
                    <a:pt x="322289" y="756188"/>
                  </a:cubicBezTo>
                  <a:cubicBezTo>
                    <a:pt x="324787" y="668745"/>
                    <a:pt x="323965" y="581145"/>
                    <a:pt x="329784" y="493860"/>
                  </a:cubicBezTo>
                  <a:cubicBezTo>
                    <a:pt x="331479" y="468438"/>
                    <a:pt x="321579" y="408366"/>
                    <a:pt x="344774" y="418909"/>
                  </a:cubicBezTo>
                  <a:cubicBezTo>
                    <a:pt x="384560" y="436994"/>
                    <a:pt x="381327" y="500433"/>
                    <a:pt x="412230" y="531336"/>
                  </a:cubicBezTo>
                  <a:cubicBezTo>
                    <a:pt x="431257" y="550363"/>
                    <a:pt x="462197" y="551323"/>
                    <a:pt x="487181" y="561316"/>
                  </a:cubicBezTo>
                  <a:cubicBezTo>
                    <a:pt x="554637" y="478870"/>
                    <a:pt x="634741" y="405323"/>
                    <a:pt x="689548" y="313978"/>
                  </a:cubicBezTo>
                  <a:cubicBezTo>
                    <a:pt x="733478" y="240762"/>
                    <a:pt x="694627" y="83565"/>
                    <a:pt x="779489" y="74136"/>
                  </a:cubicBezTo>
                  <a:cubicBezTo>
                    <a:pt x="855456" y="65695"/>
                    <a:pt x="780032" y="236790"/>
                    <a:pt x="824459" y="298988"/>
                  </a:cubicBezTo>
                  <a:lnTo>
                    <a:pt x="861935" y="351454"/>
                  </a:lnTo>
                  <a:cubicBezTo>
                    <a:pt x="869430" y="338962"/>
                    <a:pt x="879305" y="327618"/>
                    <a:pt x="884420" y="313978"/>
                  </a:cubicBezTo>
                  <a:cubicBezTo>
                    <a:pt x="945452" y="151224"/>
                    <a:pt x="887943" y="-19712"/>
                    <a:pt x="936886" y="628772"/>
                  </a:cubicBezTo>
                  <a:cubicBezTo>
                    <a:pt x="979358" y="488864"/>
                    <a:pt x="1020821" y="348645"/>
                    <a:pt x="1064302" y="209047"/>
                  </a:cubicBezTo>
                  <a:cubicBezTo>
                    <a:pt x="1068303" y="196202"/>
                    <a:pt x="1072758" y="159811"/>
                    <a:pt x="1079292" y="171572"/>
                  </a:cubicBezTo>
                  <a:cubicBezTo>
                    <a:pt x="1121199" y="247005"/>
                    <a:pt x="1144249" y="331467"/>
                    <a:pt x="1176728" y="411414"/>
                  </a:cubicBezTo>
                  <a:cubicBezTo>
                    <a:pt x="1259174" y="311480"/>
                    <a:pt x="1328960" y="199583"/>
                    <a:pt x="1424066" y="111611"/>
                  </a:cubicBezTo>
                  <a:cubicBezTo>
                    <a:pt x="1438034" y="98691"/>
                    <a:pt x="1470384" y="116090"/>
                    <a:pt x="1476532" y="134096"/>
                  </a:cubicBezTo>
                  <a:cubicBezTo>
                    <a:pt x="1681470" y="734271"/>
                    <a:pt x="1459882" y="280676"/>
                    <a:pt x="1551482" y="463880"/>
                  </a:cubicBezTo>
                  <a:cubicBezTo>
                    <a:pt x="1578964" y="438896"/>
                    <a:pt x="1605518" y="365005"/>
                    <a:pt x="1633928" y="388929"/>
                  </a:cubicBezTo>
                  <a:cubicBezTo>
                    <a:pt x="1668138" y="417738"/>
                    <a:pt x="1745590" y="834920"/>
                    <a:pt x="1746355" y="838634"/>
                  </a:cubicBezTo>
                  <a:cubicBezTo>
                    <a:pt x="1758847" y="806155"/>
                    <a:pt x="1779147" y="775680"/>
                    <a:pt x="1783830" y="741198"/>
                  </a:cubicBezTo>
                  <a:cubicBezTo>
                    <a:pt x="1806780" y="572200"/>
                    <a:pt x="1783154" y="395859"/>
                    <a:pt x="1828800" y="231532"/>
                  </a:cubicBezTo>
                  <a:cubicBezTo>
                    <a:pt x="1850364" y="153902"/>
                    <a:pt x="1841754" y="392625"/>
                    <a:pt x="1858781" y="471375"/>
                  </a:cubicBezTo>
                  <a:cubicBezTo>
                    <a:pt x="1862162" y="487011"/>
                    <a:pt x="1878768" y="496358"/>
                    <a:pt x="1888761" y="508850"/>
                  </a:cubicBezTo>
                  <a:cubicBezTo>
                    <a:pt x="1941227" y="378935"/>
                    <a:pt x="1992133" y="248380"/>
                    <a:pt x="2046158" y="119106"/>
                  </a:cubicBezTo>
                  <a:cubicBezTo>
                    <a:pt x="2062104" y="80949"/>
                    <a:pt x="2075894" y="-27869"/>
                    <a:pt x="2098623" y="6680"/>
                  </a:cubicBezTo>
                  <a:cubicBezTo>
                    <a:pt x="2175482" y="123506"/>
                    <a:pt x="2183210" y="273447"/>
                    <a:pt x="2233535" y="403919"/>
                  </a:cubicBezTo>
                  <a:cubicBezTo>
                    <a:pt x="2250829" y="448756"/>
                    <a:pt x="2278506" y="488864"/>
                    <a:pt x="2300991" y="531336"/>
                  </a:cubicBezTo>
                  <a:cubicBezTo>
                    <a:pt x="2308486" y="463880"/>
                    <a:pt x="2308753" y="395223"/>
                    <a:pt x="2323476" y="328968"/>
                  </a:cubicBezTo>
                  <a:cubicBezTo>
                    <a:pt x="2333943" y="281866"/>
                    <a:pt x="2339177" y="162807"/>
                    <a:pt x="2375941" y="194057"/>
                  </a:cubicBezTo>
                  <a:cubicBezTo>
                    <a:pt x="2447014" y="254470"/>
                    <a:pt x="2436853" y="370553"/>
                    <a:pt x="2473377" y="456385"/>
                  </a:cubicBezTo>
                  <a:cubicBezTo>
                    <a:pt x="2486967" y="488322"/>
                    <a:pt x="2508354" y="516346"/>
                    <a:pt x="2525843" y="546326"/>
                  </a:cubicBezTo>
                  <a:cubicBezTo>
                    <a:pt x="2538335" y="513847"/>
                    <a:pt x="2547036" y="479644"/>
                    <a:pt x="2563318" y="448890"/>
                  </a:cubicBezTo>
                  <a:cubicBezTo>
                    <a:pt x="2616524" y="348389"/>
                    <a:pt x="2638965" y="530188"/>
                    <a:pt x="2660755" y="561316"/>
                  </a:cubicBezTo>
                  <a:cubicBezTo>
                    <a:pt x="2668060" y="571752"/>
                    <a:pt x="2685738" y="566313"/>
                    <a:pt x="2698230" y="568811"/>
                  </a:cubicBezTo>
                  <a:cubicBezTo>
                    <a:pt x="2781435" y="522587"/>
                    <a:pt x="2744284" y="545604"/>
                    <a:pt x="2810656" y="50135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8" name="任意多边形: 形状 27">
              <a:extLst>
                <a:ext uri="{FF2B5EF4-FFF2-40B4-BE49-F238E27FC236}">
                  <a16:creationId xmlns:a16="http://schemas.microsoft.com/office/drawing/2014/main" id="{DEB67018-A9E5-4A46-BBC8-5551F5EB6F12}"/>
                </a:ext>
              </a:extLst>
            </p:cNvPr>
            <p:cNvSpPr/>
            <p:nvPr/>
          </p:nvSpPr>
          <p:spPr bwMode="auto">
            <a:xfrm>
              <a:off x="1831295" y="5653612"/>
              <a:ext cx="2705724" cy="786984"/>
            </a:xfrm>
            <a:custGeom>
              <a:avLst/>
              <a:gdLst>
                <a:gd name="connsiteX0" fmla="*/ 0 w 2705724"/>
                <a:gd name="connsiteY0" fmla="*/ 134911 h 786984"/>
                <a:gd name="connsiteX1" fmla="*/ 322288 w 2705724"/>
                <a:gd name="connsiteY1" fmla="*/ 644577 h 786984"/>
                <a:gd name="connsiteX2" fmla="*/ 464695 w 2705724"/>
                <a:gd name="connsiteY2" fmla="*/ 786984 h 786984"/>
                <a:gd name="connsiteX3" fmla="*/ 472190 w 2705724"/>
                <a:gd name="connsiteY3" fmla="*/ 652072 h 786984"/>
                <a:gd name="connsiteX4" fmla="*/ 509665 w 2705724"/>
                <a:gd name="connsiteY4" fmla="*/ 344774 h 786984"/>
                <a:gd name="connsiteX5" fmla="*/ 592111 w 2705724"/>
                <a:gd name="connsiteY5" fmla="*/ 554636 h 786984"/>
                <a:gd name="connsiteX6" fmla="*/ 629587 w 2705724"/>
                <a:gd name="connsiteY6" fmla="*/ 607102 h 786984"/>
                <a:gd name="connsiteX7" fmla="*/ 719528 w 2705724"/>
                <a:gd name="connsiteY7" fmla="*/ 367259 h 786984"/>
                <a:gd name="connsiteX8" fmla="*/ 757003 w 2705724"/>
                <a:gd name="connsiteY8" fmla="*/ 284813 h 786984"/>
                <a:gd name="connsiteX9" fmla="*/ 831954 w 2705724"/>
                <a:gd name="connsiteY9" fmla="*/ 442210 h 786984"/>
                <a:gd name="connsiteX10" fmla="*/ 899410 w 2705724"/>
                <a:gd name="connsiteY10" fmla="*/ 404734 h 786984"/>
                <a:gd name="connsiteX11" fmla="*/ 1064301 w 2705724"/>
                <a:gd name="connsiteY11" fmla="*/ 254833 h 786984"/>
                <a:gd name="connsiteX12" fmla="*/ 1116767 w 2705724"/>
                <a:gd name="connsiteY12" fmla="*/ 397239 h 786984"/>
                <a:gd name="connsiteX13" fmla="*/ 1289154 w 2705724"/>
                <a:gd name="connsiteY13" fmla="*/ 89941 h 786984"/>
                <a:gd name="connsiteX14" fmla="*/ 1364105 w 2705724"/>
                <a:gd name="connsiteY14" fmla="*/ 0 h 786984"/>
                <a:gd name="connsiteX15" fmla="*/ 1431560 w 2705724"/>
                <a:gd name="connsiteY15" fmla="*/ 299803 h 786984"/>
                <a:gd name="connsiteX16" fmla="*/ 1461541 w 2705724"/>
                <a:gd name="connsiteY16" fmla="*/ 329784 h 786984"/>
                <a:gd name="connsiteX17" fmla="*/ 1573967 w 2705724"/>
                <a:gd name="connsiteY17" fmla="*/ 209862 h 786984"/>
                <a:gd name="connsiteX18" fmla="*/ 1633928 w 2705724"/>
                <a:gd name="connsiteY18" fmla="*/ 389744 h 786984"/>
                <a:gd name="connsiteX19" fmla="*/ 1686393 w 2705724"/>
                <a:gd name="connsiteY19" fmla="*/ 457200 h 786984"/>
                <a:gd name="connsiteX20" fmla="*/ 1791324 w 2705724"/>
                <a:gd name="connsiteY20" fmla="*/ 344774 h 786984"/>
                <a:gd name="connsiteX21" fmla="*/ 1873770 w 2705724"/>
                <a:gd name="connsiteY21" fmla="*/ 299803 h 786984"/>
                <a:gd name="connsiteX22" fmla="*/ 1926236 w 2705724"/>
                <a:gd name="connsiteY22" fmla="*/ 494675 h 786984"/>
                <a:gd name="connsiteX23" fmla="*/ 1986196 w 2705724"/>
                <a:gd name="connsiteY23" fmla="*/ 509666 h 786984"/>
                <a:gd name="connsiteX24" fmla="*/ 2121108 w 2705724"/>
                <a:gd name="connsiteY24" fmla="*/ 307298 h 786984"/>
                <a:gd name="connsiteX25" fmla="*/ 2248524 w 2705724"/>
                <a:gd name="connsiteY25" fmla="*/ 209862 h 786984"/>
                <a:gd name="connsiteX26" fmla="*/ 2383436 w 2705724"/>
                <a:gd name="connsiteY26" fmla="*/ 502170 h 786984"/>
                <a:gd name="connsiteX27" fmla="*/ 2420911 w 2705724"/>
                <a:gd name="connsiteY27" fmla="*/ 479685 h 786984"/>
                <a:gd name="connsiteX28" fmla="*/ 2548328 w 2705724"/>
                <a:gd name="connsiteY28" fmla="*/ 284813 h 786984"/>
                <a:gd name="connsiteX29" fmla="*/ 2578308 w 2705724"/>
                <a:gd name="connsiteY29" fmla="*/ 269823 h 786984"/>
                <a:gd name="connsiteX30" fmla="*/ 2675744 w 2705724"/>
                <a:gd name="connsiteY30" fmla="*/ 449705 h 786984"/>
                <a:gd name="connsiteX31" fmla="*/ 2705724 w 2705724"/>
                <a:gd name="connsiteY31" fmla="*/ 464695 h 7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05724" h="786984">
                  <a:moveTo>
                    <a:pt x="0" y="134911"/>
                  </a:moveTo>
                  <a:cubicBezTo>
                    <a:pt x="183961" y="355669"/>
                    <a:pt x="-253718" y="-173958"/>
                    <a:pt x="322288" y="644577"/>
                  </a:cubicBezTo>
                  <a:cubicBezTo>
                    <a:pt x="360922" y="699477"/>
                    <a:pt x="417226" y="739515"/>
                    <a:pt x="464695" y="786984"/>
                  </a:cubicBezTo>
                  <a:cubicBezTo>
                    <a:pt x="467193" y="742013"/>
                    <a:pt x="468923" y="696993"/>
                    <a:pt x="472190" y="652072"/>
                  </a:cubicBezTo>
                  <a:cubicBezTo>
                    <a:pt x="492758" y="369257"/>
                    <a:pt x="453539" y="457026"/>
                    <a:pt x="509665" y="344774"/>
                  </a:cubicBezTo>
                  <a:cubicBezTo>
                    <a:pt x="537147" y="414728"/>
                    <a:pt x="560863" y="486281"/>
                    <a:pt x="592111" y="554636"/>
                  </a:cubicBezTo>
                  <a:cubicBezTo>
                    <a:pt x="601047" y="574182"/>
                    <a:pt x="617502" y="624874"/>
                    <a:pt x="629587" y="607102"/>
                  </a:cubicBezTo>
                  <a:cubicBezTo>
                    <a:pt x="677600" y="536496"/>
                    <a:pt x="688136" y="446663"/>
                    <a:pt x="719528" y="367259"/>
                  </a:cubicBezTo>
                  <a:cubicBezTo>
                    <a:pt x="730627" y="339186"/>
                    <a:pt x="744511" y="312295"/>
                    <a:pt x="757003" y="284813"/>
                  </a:cubicBezTo>
                  <a:cubicBezTo>
                    <a:pt x="772046" y="329943"/>
                    <a:pt x="800515" y="423716"/>
                    <a:pt x="831954" y="442210"/>
                  </a:cubicBezTo>
                  <a:cubicBezTo>
                    <a:pt x="854125" y="455252"/>
                    <a:pt x="876925" y="417226"/>
                    <a:pt x="899410" y="404734"/>
                  </a:cubicBezTo>
                  <a:cubicBezTo>
                    <a:pt x="1102045" y="110912"/>
                    <a:pt x="1019840" y="116511"/>
                    <a:pt x="1064301" y="254833"/>
                  </a:cubicBezTo>
                  <a:cubicBezTo>
                    <a:pt x="1079781" y="302994"/>
                    <a:pt x="1099278" y="349770"/>
                    <a:pt x="1116767" y="397239"/>
                  </a:cubicBezTo>
                  <a:cubicBezTo>
                    <a:pt x="1247315" y="353723"/>
                    <a:pt x="1106493" y="406552"/>
                    <a:pt x="1289154" y="89941"/>
                  </a:cubicBezTo>
                  <a:cubicBezTo>
                    <a:pt x="1308656" y="56138"/>
                    <a:pt x="1339121" y="29980"/>
                    <a:pt x="1364105" y="0"/>
                  </a:cubicBezTo>
                  <a:cubicBezTo>
                    <a:pt x="1386590" y="99934"/>
                    <a:pt x="1402536" y="201568"/>
                    <a:pt x="1431560" y="299803"/>
                  </a:cubicBezTo>
                  <a:cubicBezTo>
                    <a:pt x="1435565" y="313357"/>
                    <a:pt x="1450040" y="337999"/>
                    <a:pt x="1461541" y="329784"/>
                  </a:cubicBezTo>
                  <a:cubicBezTo>
                    <a:pt x="1724909" y="141665"/>
                    <a:pt x="1440056" y="263427"/>
                    <a:pt x="1573967" y="209862"/>
                  </a:cubicBezTo>
                  <a:cubicBezTo>
                    <a:pt x="1593954" y="269823"/>
                    <a:pt x="1607774" y="332205"/>
                    <a:pt x="1633928" y="389744"/>
                  </a:cubicBezTo>
                  <a:cubicBezTo>
                    <a:pt x="1645715" y="415676"/>
                    <a:pt x="1659003" y="465026"/>
                    <a:pt x="1686393" y="457200"/>
                  </a:cubicBezTo>
                  <a:cubicBezTo>
                    <a:pt x="1735683" y="443117"/>
                    <a:pt x="1752072" y="377745"/>
                    <a:pt x="1791324" y="344774"/>
                  </a:cubicBezTo>
                  <a:cubicBezTo>
                    <a:pt x="1815294" y="324639"/>
                    <a:pt x="1846288" y="314793"/>
                    <a:pt x="1873770" y="299803"/>
                  </a:cubicBezTo>
                  <a:cubicBezTo>
                    <a:pt x="1891259" y="364760"/>
                    <a:pt x="1894470" y="435377"/>
                    <a:pt x="1926236" y="494675"/>
                  </a:cubicBezTo>
                  <a:cubicBezTo>
                    <a:pt x="1935965" y="512835"/>
                    <a:pt x="1971345" y="523945"/>
                    <a:pt x="1986196" y="509666"/>
                  </a:cubicBezTo>
                  <a:cubicBezTo>
                    <a:pt x="2044635" y="453474"/>
                    <a:pt x="2067722" y="368311"/>
                    <a:pt x="2121108" y="307298"/>
                  </a:cubicBezTo>
                  <a:cubicBezTo>
                    <a:pt x="2156316" y="267060"/>
                    <a:pt x="2206052" y="242341"/>
                    <a:pt x="2248524" y="209862"/>
                  </a:cubicBezTo>
                  <a:cubicBezTo>
                    <a:pt x="2253258" y="221697"/>
                    <a:pt x="2341108" y="466354"/>
                    <a:pt x="2383436" y="502170"/>
                  </a:cubicBezTo>
                  <a:cubicBezTo>
                    <a:pt x="2394557" y="511580"/>
                    <a:pt x="2408419" y="487180"/>
                    <a:pt x="2420911" y="479685"/>
                  </a:cubicBezTo>
                  <a:cubicBezTo>
                    <a:pt x="2463383" y="414728"/>
                    <a:pt x="2501762" y="346901"/>
                    <a:pt x="2548328" y="284813"/>
                  </a:cubicBezTo>
                  <a:cubicBezTo>
                    <a:pt x="2555032" y="275875"/>
                    <a:pt x="2571476" y="260982"/>
                    <a:pt x="2578308" y="269823"/>
                  </a:cubicBezTo>
                  <a:cubicBezTo>
                    <a:pt x="2620004" y="323782"/>
                    <a:pt x="2640005" y="391629"/>
                    <a:pt x="2675744" y="449705"/>
                  </a:cubicBezTo>
                  <a:cubicBezTo>
                    <a:pt x="2685821" y="466081"/>
                    <a:pt x="2693239" y="464695"/>
                    <a:pt x="2705724" y="46469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 name="任意多边形: 形状 28">
              <a:extLst>
                <a:ext uri="{FF2B5EF4-FFF2-40B4-BE49-F238E27FC236}">
                  <a16:creationId xmlns:a16="http://schemas.microsoft.com/office/drawing/2014/main" id="{CDE21B33-DAD7-4A66-AEC2-18BA231FDD75}"/>
                </a:ext>
              </a:extLst>
            </p:cNvPr>
            <p:cNvSpPr/>
            <p:nvPr/>
          </p:nvSpPr>
          <p:spPr bwMode="auto">
            <a:xfrm flipV="1">
              <a:off x="1815010" y="5775755"/>
              <a:ext cx="2998039" cy="525673"/>
            </a:xfrm>
            <a:custGeom>
              <a:avLst/>
              <a:gdLst>
                <a:gd name="connsiteX0" fmla="*/ 0 w 2998039"/>
                <a:gd name="connsiteY0" fmla="*/ 557621 h 649764"/>
                <a:gd name="connsiteX1" fmla="*/ 427220 w 2998039"/>
                <a:gd name="connsiteY1" fmla="*/ 332768 h 649764"/>
                <a:gd name="connsiteX2" fmla="*/ 472190 w 2998039"/>
                <a:gd name="connsiteY2" fmla="*/ 512650 h 649764"/>
                <a:gd name="connsiteX3" fmla="*/ 569626 w 2998039"/>
                <a:gd name="connsiteY3" fmla="*/ 272808 h 649764"/>
                <a:gd name="connsiteX4" fmla="*/ 629587 w 2998039"/>
                <a:gd name="connsiteY4" fmla="*/ 197857 h 649764"/>
                <a:gd name="connsiteX5" fmla="*/ 742013 w 2998039"/>
                <a:gd name="connsiteY5" fmla="*/ 572611 h 649764"/>
                <a:gd name="connsiteX6" fmla="*/ 801974 w 2998039"/>
                <a:gd name="connsiteY6" fmla="*/ 647562 h 649764"/>
                <a:gd name="connsiteX7" fmla="*/ 944380 w 2998039"/>
                <a:gd name="connsiteY7" fmla="*/ 332768 h 649764"/>
                <a:gd name="connsiteX8" fmla="*/ 1019331 w 2998039"/>
                <a:gd name="connsiteY8" fmla="*/ 235332 h 649764"/>
                <a:gd name="connsiteX9" fmla="*/ 1079292 w 2998039"/>
                <a:gd name="connsiteY9" fmla="*/ 445195 h 649764"/>
                <a:gd name="connsiteX10" fmla="*/ 1364105 w 2998039"/>
                <a:gd name="connsiteY10" fmla="*/ 77936 h 649764"/>
                <a:gd name="connsiteX11" fmla="*/ 1424066 w 2998039"/>
                <a:gd name="connsiteY11" fmla="*/ 17975 h 649764"/>
                <a:gd name="connsiteX12" fmla="*/ 1491521 w 2998039"/>
                <a:gd name="connsiteY12" fmla="*/ 272808 h 649764"/>
                <a:gd name="connsiteX13" fmla="*/ 1551482 w 2998039"/>
                <a:gd name="connsiteY13" fmla="*/ 385234 h 649764"/>
                <a:gd name="connsiteX14" fmla="*/ 1656413 w 2998039"/>
                <a:gd name="connsiteY14" fmla="*/ 190362 h 649764"/>
                <a:gd name="connsiteX15" fmla="*/ 1746354 w 2998039"/>
                <a:gd name="connsiteY15" fmla="*/ 115411 h 649764"/>
                <a:gd name="connsiteX16" fmla="*/ 1813810 w 2998039"/>
                <a:gd name="connsiteY16" fmla="*/ 385234 h 649764"/>
                <a:gd name="connsiteX17" fmla="*/ 1873771 w 2998039"/>
                <a:gd name="connsiteY17" fmla="*/ 505155 h 649764"/>
                <a:gd name="connsiteX18" fmla="*/ 1948721 w 2998039"/>
                <a:gd name="connsiteY18" fmla="*/ 302788 h 649764"/>
                <a:gd name="connsiteX19" fmla="*/ 1956216 w 2998039"/>
                <a:gd name="connsiteY19" fmla="*/ 347759 h 649764"/>
                <a:gd name="connsiteX20" fmla="*/ 1978702 w 2998039"/>
                <a:gd name="connsiteY20" fmla="*/ 302788 h 649764"/>
                <a:gd name="connsiteX21" fmla="*/ 2001187 w 2998039"/>
                <a:gd name="connsiteY21" fmla="*/ 265313 h 649764"/>
                <a:gd name="connsiteX22" fmla="*/ 2031167 w 2998039"/>
                <a:gd name="connsiteY22" fmla="*/ 392729 h 649764"/>
                <a:gd name="connsiteX23" fmla="*/ 2083633 w 2998039"/>
                <a:gd name="connsiteY23" fmla="*/ 625077 h 649764"/>
                <a:gd name="connsiteX24" fmla="*/ 2226039 w 2998039"/>
                <a:gd name="connsiteY24" fmla="*/ 565116 h 649764"/>
                <a:gd name="connsiteX25" fmla="*/ 2248525 w 2998039"/>
                <a:gd name="connsiteY25" fmla="*/ 557621 h 649764"/>
                <a:gd name="connsiteX26" fmla="*/ 2450892 w 2998039"/>
                <a:gd name="connsiteY26" fmla="*/ 647562 h 649764"/>
                <a:gd name="connsiteX27" fmla="*/ 2473377 w 2998039"/>
                <a:gd name="connsiteY27" fmla="*/ 632572 h 649764"/>
                <a:gd name="connsiteX28" fmla="*/ 2683239 w 2998039"/>
                <a:gd name="connsiteY28" fmla="*/ 55450 h 649764"/>
                <a:gd name="connsiteX29" fmla="*/ 2720715 w 2998039"/>
                <a:gd name="connsiteY29" fmla="*/ 2985 h 649764"/>
                <a:gd name="connsiteX30" fmla="*/ 2923082 w 2998039"/>
                <a:gd name="connsiteY30" fmla="*/ 295293 h 649764"/>
                <a:gd name="connsiteX31" fmla="*/ 2968052 w 2998039"/>
                <a:gd name="connsiteY31" fmla="*/ 167877 h 649764"/>
                <a:gd name="connsiteX32" fmla="*/ 2998033 w 2998039"/>
                <a:gd name="connsiteY32" fmla="*/ 32965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98039" h="649764">
                  <a:moveTo>
                    <a:pt x="0" y="557621"/>
                  </a:moveTo>
                  <a:cubicBezTo>
                    <a:pt x="393285" y="77813"/>
                    <a:pt x="344164" y="-107426"/>
                    <a:pt x="427220" y="332768"/>
                  </a:cubicBezTo>
                  <a:cubicBezTo>
                    <a:pt x="461324" y="513520"/>
                    <a:pt x="401860" y="465763"/>
                    <a:pt x="472190" y="512650"/>
                  </a:cubicBezTo>
                  <a:cubicBezTo>
                    <a:pt x="504669" y="432703"/>
                    <a:pt x="531035" y="349991"/>
                    <a:pt x="569626" y="272808"/>
                  </a:cubicBezTo>
                  <a:cubicBezTo>
                    <a:pt x="583935" y="244191"/>
                    <a:pt x="613639" y="170121"/>
                    <a:pt x="629587" y="197857"/>
                  </a:cubicBezTo>
                  <a:cubicBezTo>
                    <a:pt x="694597" y="310917"/>
                    <a:pt x="695332" y="450834"/>
                    <a:pt x="742013" y="572611"/>
                  </a:cubicBezTo>
                  <a:cubicBezTo>
                    <a:pt x="753465" y="602486"/>
                    <a:pt x="781987" y="622578"/>
                    <a:pt x="801974" y="647562"/>
                  </a:cubicBezTo>
                  <a:cubicBezTo>
                    <a:pt x="849443" y="542631"/>
                    <a:pt x="890664" y="434643"/>
                    <a:pt x="944380" y="332768"/>
                  </a:cubicBezTo>
                  <a:cubicBezTo>
                    <a:pt x="963492" y="296522"/>
                    <a:pt x="987852" y="209100"/>
                    <a:pt x="1019331" y="235332"/>
                  </a:cubicBezTo>
                  <a:cubicBezTo>
                    <a:pt x="1075222" y="281908"/>
                    <a:pt x="1059305" y="375241"/>
                    <a:pt x="1079292" y="445195"/>
                  </a:cubicBezTo>
                  <a:cubicBezTo>
                    <a:pt x="1282719" y="419767"/>
                    <a:pt x="1106517" y="457538"/>
                    <a:pt x="1364105" y="77936"/>
                  </a:cubicBezTo>
                  <a:cubicBezTo>
                    <a:pt x="1379976" y="54547"/>
                    <a:pt x="1404079" y="37962"/>
                    <a:pt x="1424066" y="17975"/>
                  </a:cubicBezTo>
                  <a:cubicBezTo>
                    <a:pt x="1446551" y="102919"/>
                    <a:pt x="1462720" y="189792"/>
                    <a:pt x="1491521" y="272808"/>
                  </a:cubicBezTo>
                  <a:cubicBezTo>
                    <a:pt x="1505442" y="312934"/>
                    <a:pt x="1513494" y="404228"/>
                    <a:pt x="1551482" y="385234"/>
                  </a:cubicBezTo>
                  <a:cubicBezTo>
                    <a:pt x="1617469" y="352241"/>
                    <a:pt x="1613218" y="250170"/>
                    <a:pt x="1656413" y="190362"/>
                  </a:cubicBezTo>
                  <a:cubicBezTo>
                    <a:pt x="1679262" y="158725"/>
                    <a:pt x="1716374" y="140395"/>
                    <a:pt x="1746354" y="115411"/>
                  </a:cubicBezTo>
                  <a:cubicBezTo>
                    <a:pt x="1768839" y="205352"/>
                    <a:pt x="1785002" y="297114"/>
                    <a:pt x="1813810" y="385234"/>
                  </a:cubicBezTo>
                  <a:cubicBezTo>
                    <a:pt x="1827698" y="427714"/>
                    <a:pt x="1835636" y="528460"/>
                    <a:pt x="1873771" y="505155"/>
                  </a:cubicBezTo>
                  <a:cubicBezTo>
                    <a:pt x="1935151" y="467645"/>
                    <a:pt x="1923738" y="370244"/>
                    <a:pt x="1948721" y="302788"/>
                  </a:cubicBezTo>
                  <a:cubicBezTo>
                    <a:pt x="1951219" y="317778"/>
                    <a:pt x="1957325" y="332602"/>
                    <a:pt x="1956216" y="347759"/>
                  </a:cubicBezTo>
                  <a:cubicBezTo>
                    <a:pt x="1929192" y="717088"/>
                    <a:pt x="1894002" y="692406"/>
                    <a:pt x="1978702" y="302788"/>
                  </a:cubicBezTo>
                  <a:cubicBezTo>
                    <a:pt x="1981797" y="288553"/>
                    <a:pt x="1993692" y="277805"/>
                    <a:pt x="2001187" y="265313"/>
                  </a:cubicBezTo>
                  <a:cubicBezTo>
                    <a:pt x="2011180" y="307785"/>
                    <a:pt x="2024603" y="349594"/>
                    <a:pt x="2031167" y="392729"/>
                  </a:cubicBezTo>
                  <a:cubicBezTo>
                    <a:pt x="2066851" y="627225"/>
                    <a:pt x="1986654" y="576589"/>
                    <a:pt x="2083633" y="625077"/>
                  </a:cubicBezTo>
                  <a:cubicBezTo>
                    <a:pt x="2221934" y="394575"/>
                    <a:pt x="2126044" y="455122"/>
                    <a:pt x="2226039" y="565116"/>
                  </a:cubicBezTo>
                  <a:cubicBezTo>
                    <a:pt x="2231354" y="570962"/>
                    <a:pt x="2241030" y="560119"/>
                    <a:pt x="2248525" y="557621"/>
                  </a:cubicBezTo>
                  <a:cubicBezTo>
                    <a:pt x="2447380" y="241792"/>
                    <a:pt x="2333625" y="313802"/>
                    <a:pt x="2450892" y="647562"/>
                  </a:cubicBezTo>
                  <a:cubicBezTo>
                    <a:pt x="2453878" y="656061"/>
                    <a:pt x="2465882" y="637569"/>
                    <a:pt x="2473377" y="632572"/>
                  </a:cubicBezTo>
                  <a:cubicBezTo>
                    <a:pt x="2656664" y="59800"/>
                    <a:pt x="2477294" y="158429"/>
                    <a:pt x="2683239" y="55450"/>
                  </a:cubicBezTo>
                  <a:cubicBezTo>
                    <a:pt x="2695731" y="37962"/>
                    <a:pt x="2706070" y="-12745"/>
                    <a:pt x="2720715" y="2985"/>
                  </a:cubicBezTo>
                  <a:cubicBezTo>
                    <a:pt x="3097788" y="407989"/>
                    <a:pt x="2766947" y="201612"/>
                    <a:pt x="2923082" y="295293"/>
                  </a:cubicBezTo>
                  <a:cubicBezTo>
                    <a:pt x="2938072" y="252821"/>
                    <a:pt x="2954990" y="210981"/>
                    <a:pt x="2968052" y="167877"/>
                  </a:cubicBezTo>
                  <a:cubicBezTo>
                    <a:pt x="2999245" y="64941"/>
                    <a:pt x="2998033" y="86512"/>
                    <a:pt x="2998033" y="3296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 name="任意多边形: 形状 29">
              <a:extLst>
                <a:ext uri="{FF2B5EF4-FFF2-40B4-BE49-F238E27FC236}">
                  <a16:creationId xmlns:a16="http://schemas.microsoft.com/office/drawing/2014/main" id="{AE63DFE4-9658-49D1-8456-5D9F79549279}"/>
                </a:ext>
              </a:extLst>
            </p:cNvPr>
            <p:cNvSpPr/>
            <p:nvPr/>
          </p:nvSpPr>
          <p:spPr bwMode="auto">
            <a:xfrm>
              <a:off x="1771334" y="5691087"/>
              <a:ext cx="2990538" cy="637082"/>
            </a:xfrm>
            <a:custGeom>
              <a:avLst/>
              <a:gdLst>
                <a:gd name="connsiteX0" fmla="*/ 0 w 2990538"/>
                <a:gd name="connsiteY0" fmla="*/ 532151 h 637082"/>
                <a:gd name="connsiteX1" fmla="*/ 44971 w 2990538"/>
                <a:gd name="connsiteY1" fmla="*/ 322289 h 637082"/>
                <a:gd name="connsiteX2" fmla="*/ 97436 w 2990538"/>
                <a:gd name="connsiteY2" fmla="*/ 172387 h 637082"/>
                <a:gd name="connsiteX3" fmla="*/ 112426 w 2990538"/>
                <a:gd name="connsiteY3" fmla="*/ 149902 h 637082"/>
                <a:gd name="connsiteX4" fmla="*/ 164892 w 2990538"/>
                <a:gd name="connsiteY4" fmla="*/ 112427 h 637082"/>
                <a:gd name="connsiteX5" fmla="*/ 209862 w 2990538"/>
                <a:gd name="connsiteY5" fmla="*/ 164892 h 637082"/>
                <a:gd name="connsiteX6" fmla="*/ 224853 w 2990538"/>
                <a:gd name="connsiteY6" fmla="*/ 187377 h 637082"/>
                <a:gd name="connsiteX7" fmla="*/ 254833 w 2990538"/>
                <a:gd name="connsiteY7" fmla="*/ 209863 h 637082"/>
                <a:gd name="connsiteX8" fmla="*/ 292308 w 2990538"/>
                <a:gd name="connsiteY8" fmla="*/ 112427 h 637082"/>
                <a:gd name="connsiteX9" fmla="*/ 322289 w 2990538"/>
                <a:gd name="connsiteY9" fmla="*/ 82446 h 637082"/>
                <a:gd name="connsiteX10" fmla="*/ 352269 w 2990538"/>
                <a:gd name="connsiteY10" fmla="*/ 44971 h 637082"/>
                <a:gd name="connsiteX11" fmla="*/ 427220 w 2990538"/>
                <a:gd name="connsiteY11" fmla="*/ 104932 h 637082"/>
                <a:gd name="connsiteX12" fmla="*/ 487180 w 2990538"/>
                <a:gd name="connsiteY12" fmla="*/ 164892 h 637082"/>
                <a:gd name="connsiteX13" fmla="*/ 509666 w 2990538"/>
                <a:gd name="connsiteY13" fmla="*/ 104932 h 637082"/>
                <a:gd name="connsiteX14" fmla="*/ 622092 w 2990538"/>
                <a:gd name="connsiteY14" fmla="*/ 224853 h 637082"/>
                <a:gd name="connsiteX15" fmla="*/ 652072 w 2990538"/>
                <a:gd name="connsiteY15" fmla="*/ 134912 h 637082"/>
                <a:gd name="connsiteX16" fmla="*/ 704538 w 2990538"/>
                <a:gd name="connsiteY16" fmla="*/ 262328 h 637082"/>
                <a:gd name="connsiteX17" fmla="*/ 734518 w 2990538"/>
                <a:gd name="connsiteY17" fmla="*/ 344774 h 637082"/>
                <a:gd name="connsiteX18" fmla="*/ 757003 w 2990538"/>
                <a:gd name="connsiteY18" fmla="*/ 389745 h 637082"/>
                <a:gd name="connsiteX19" fmla="*/ 771994 w 2990538"/>
                <a:gd name="connsiteY19" fmla="*/ 427220 h 637082"/>
                <a:gd name="connsiteX20" fmla="*/ 816964 w 2990538"/>
                <a:gd name="connsiteY20" fmla="*/ 494676 h 637082"/>
                <a:gd name="connsiteX21" fmla="*/ 831954 w 2990538"/>
                <a:gd name="connsiteY21" fmla="*/ 524656 h 637082"/>
                <a:gd name="connsiteX22" fmla="*/ 869430 w 2990538"/>
                <a:gd name="connsiteY22" fmla="*/ 532151 h 637082"/>
                <a:gd name="connsiteX23" fmla="*/ 914400 w 2990538"/>
                <a:gd name="connsiteY23" fmla="*/ 577122 h 637082"/>
                <a:gd name="connsiteX24" fmla="*/ 959371 w 2990538"/>
                <a:gd name="connsiteY24" fmla="*/ 614597 h 637082"/>
                <a:gd name="connsiteX25" fmla="*/ 1034321 w 2990538"/>
                <a:gd name="connsiteY25" fmla="*/ 547141 h 637082"/>
                <a:gd name="connsiteX26" fmla="*/ 1101777 w 2990538"/>
                <a:gd name="connsiteY26" fmla="*/ 607102 h 637082"/>
                <a:gd name="connsiteX27" fmla="*/ 1139253 w 2990538"/>
                <a:gd name="connsiteY27" fmla="*/ 637082 h 637082"/>
                <a:gd name="connsiteX28" fmla="*/ 1199213 w 2990538"/>
                <a:gd name="connsiteY28" fmla="*/ 577122 h 637082"/>
                <a:gd name="connsiteX29" fmla="*/ 1289154 w 2990538"/>
                <a:gd name="connsiteY29" fmla="*/ 464695 h 637082"/>
                <a:gd name="connsiteX30" fmla="*/ 1341620 w 2990538"/>
                <a:gd name="connsiteY30" fmla="*/ 532151 h 637082"/>
                <a:gd name="connsiteX31" fmla="*/ 1371600 w 2990538"/>
                <a:gd name="connsiteY31" fmla="*/ 562132 h 637082"/>
                <a:gd name="connsiteX32" fmla="*/ 1409076 w 2990538"/>
                <a:gd name="connsiteY32" fmla="*/ 464695 h 637082"/>
                <a:gd name="connsiteX33" fmla="*/ 1424066 w 2990538"/>
                <a:gd name="connsiteY33" fmla="*/ 479686 h 637082"/>
                <a:gd name="connsiteX34" fmla="*/ 1469036 w 2990538"/>
                <a:gd name="connsiteY34" fmla="*/ 554636 h 637082"/>
                <a:gd name="connsiteX35" fmla="*/ 1491521 w 2990538"/>
                <a:gd name="connsiteY35" fmla="*/ 562132 h 637082"/>
                <a:gd name="connsiteX36" fmla="*/ 1588957 w 2990538"/>
                <a:gd name="connsiteY36" fmla="*/ 539646 h 637082"/>
                <a:gd name="connsiteX37" fmla="*/ 1611443 w 2990538"/>
                <a:gd name="connsiteY37" fmla="*/ 554636 h 637082"/>
                <a:gd name="connsiteX38" fmla="*/ 1633928 w 2990538"/>
                <a:gd name="connsiteY38" fmla="*/ 397240 h 637082"/>
                <a:gd name="connsiteX39" fmla="*/ 1663908 w 2990538"/>
                <a:gd name="connsiteY39" fmla="*/ 0 h 637082"/>
                <a:gd name="connsiteX40" fmla="*/ 1738859 w 2990538"/>
                <a:gd name="connsiteY40" fmla="*/ 74951 h 637082"/>
                <a:gd name="connsiteX41" fmla="*/ 1813810 w 2990538"/>
                <a:gd name="connsiteY41" fmla="*/ 164892 h 637082"/>
                <a:gd name="connsiteX42" fmla="*/ 1828800 w 2990538"/>
                <a:gd name="connsiteY42" fmla="*/ 82446 h 637082"/>
                <a:gd name="connsiteX43" fmla="*/ 1851285 w 2990538"/>
                <a:gd name="connsiteY43" fmla="*/ 52466 h 637082"/>
                <a:gd name="connsiteX44" fmla="*/ 1956217 w 2990538"/>
                <a:gd name="connsiteY44" fmla="*/ 29981 h 637082"/>
                <a:gd name="connsiteX45" fmla="*/ 1993692 w 2990538"/>
                <a:gd name="connsiteY45" fmla="*/ 74951 h 637082"/>
                <a:gd name="connsiteX46" fmla="*/ 2023672 w 2990538"/>
                <a:gd name="connsiteY46" fmla="*/ 89941 h 637082"/>
                <a:gd name="connsiteX47" fmla="*/ 2068643 w 2990538"/>
                <a:gd name="connsiteY47" fmla="*/ 164892 h 637082"/>
                <a:gd name="connsiteX48" fmla="*/ 2091128 w 2990538"/>
                <a:gd name="connsiteY48" fmla="*/ 239843 h 637082"/>
                <a:gd name="connsiteX49" fmla="*/ 2136098 w 2990538"/>
                <a:gd name="connsiteY49" fmla="*/ 382250 h 637082"/>
                <a:gd name="connsiteX50" fmla="*/ 2173574 w 2990538"/>
                <a:gd name="connsiteY50" fmla="*/ 337279 h 637082"/>
                <a:gd name="connsiteX51" fmla="*/ 2203554 w 2990538"/>
                <a:gd name="connsiteY51" fmla="*/ 314794 h 637082"/>
                <a:gd name="connsiteX52" fmla="*/ 2226039 w 2990538"/>
                <a:gd name="connsiteY52" fmla="*/ 427220 h 637082"/>
                <a:gd name="connsiteX53" fmla="*/ 2286000 w 2990538"/>
                <a:gd name="connsiteY53" fmla="*/ 359764 h 637082"/>
                <a:gd name="connsiteX54" fmla="*/ 2330971 w 2990538"/>
                <a:gd name="connsiteY54" fmla="*/ 337279 h 637082"/>
                <a:gd name="connsiteX55" fmla="*/ 2375941 w 2990538"/>
                <a:gd name="connsiteY55" fmla="*/ 419725 h 637082"/>
                <a:gd name="connsiteX56" fmla="*/ 2390931 w 2990538"/>
                <a:gd name="connsiteY56" fmla="*/ 464695 h 637082"/>
                <a:gd name="connsiteX57" fmla="*/ 2420912 w 2990538"/>
                <a:gd name="connsiteY57" fmla="*/ 419725 h 637082"/>
                <a:gd name="connsiteX58" fmla="*/ 2488367 w 2990538"/>
                <a:gd name="connsiteY58" fmla="*/ 412230 h 637082"/>
                <a:gd name="connsiteX59" fmla="*/ 2518348 w 2990538"/>
                <a:gd name="connsiteY59" fmla="*/ 262328 h 637082"/>
                <a:gd name="connsiteX60" fmla="*/ 2533338 w 2990538"/>
                <a:gd name="connsiteY60" fmla="*/ 127417 h 637082"/>
                <a:gd name="connsiteX61" fmla="*/ 2548328 w 2990538"/>
                <a:gd name="connsiteY61" fmla="*/ 7495 h 637082"/>
                <a:gd name="connsiteX62" fmla="*/ 2608289 w 2990538"/>
                <a:gd name="connsiteY62" fmla="*/ 59961 h 637082"/>
                <a:gd name="connsiteX63" fmla="*/ 2638269 w 2990538"/>
                <a:gd name="connsiteY63" fmla="*/ 97436 h 637082"/>
                <a:gd name="connsiteX64" fmla="*/ 2683239 w 2990538"/>
                <a:gd name="connsiteY64" fmla="*/ 67456 h 637082"/>
                <a:gd name="connsiteX65" fmla="*/ 2780676 w 2990538"/>
                <a:gd name="connsiteY65" fmla="*/ 247338 h 637082"/>
                <a:gd name="connsiteX66" fmla="*/ 2795666 w 2990538"/>
                <a:gd name="connsiteY66" fmla="*/ 314794 h 637082"/>
                <a:gd name="connsiteX67" fmla="*/ 2840636 w 2990538"/>
                <a:gd name="connsiteY67" fmla="*/ 434715 h 637082"/>
                <a:gd name="connsiteX68" fmla="*/ 2885607 w 2990538"/>
                <a:gd name="connsiteY68" fmla="*/ 607102 h 637082"/>
                <a:gd name="connsiteX69" fmla="*/ 2915587 w 2990538"/>
                <a:gd name="connsiteY69" fmla="*/ 614597 h 637082"/>
                <a:gd name="connsiteX70" fmla="*/ 2968053 w 2990538"/>
                <a:gd name="connsiteY70" fmla="*/ 562132 h 637082"/>
                <a:gd name="connsiteX71" fmla="*/ 2990538 w 2990538"/>
                <a:gd name="connsiteY71" fmla="*/ 532151 h 63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990538" h="637082">
                  <a:moveTo>
                    <a:pt x="0" y="532151"/>
                  </a:moveTo>
                  <a:cubicBezTo>
                    <a:pt x="25945" y="285670"/>
                    <a:pt x="-8715" y="474399"/>
                    <a:pt x="44971" y="322289"/>
                  </a:cubicBezTo>
                  <a:cubicBezTo>
                    <a:pt x="68409" y="255881"/>
                    <a:pt x="51137" y="241836"/>
                    <a:pt x="97436" y="172387"/>
                  </a:cubicBezTo>
                  <a:cubicBezTo>
                    <a:pt x="102433" y="164892"/>
                    <a:pt x="106056" y="156271"/>
                    <a:pt x="112426" y="149902"/>
                  </a:cubicBezTo>
                  <a:cubicBezTo>
                    <a:pt x="121721" y="140608"/>
                    <a:pt x="152126" y="120937"/>
                    <a:pt x="164892" y="112427"/>
                  </a:cubicBezTo>
                  <a:cubicBezTo>
                    <a:pt x="179882" y="129915"/>
                    <a:pt x="195473" y="146906"/>
                    <a:pt x="209862" y="164892"/>
                  </a:cubicBezTo>
                  <a:cubicBezTo>
                    <a:pt x="215489" y="171926"/>
                    <a:pt x="218483" y="181007"/>
                    <a:pt x="224853" y="187377"/>
                  </a:cubicBezTo>
                  <a:cubicBezTo>
                    <a:pt x="233686" y="196210"/>
                    <a:pt x="244840" y="202368"/>
                    <a:pt x="254833" y="209863"/>
                  </a:cubicBezTo>
                  <a:cubicBezTo>
                    <a:pt x="263124" y="184989"/>
                    <a:pt x="278910" y="133481"/>
                    <a:pt x="292308" y="112427"/>
                  </a:cubicBezTo>
                  <a:cubicBezTo>
                    <a:pt x="299896" y="100503"/>
                    <a:pt x="312899" y="93009"/>
                    <a:pt x="322289" y="82446"/>
                  </a:cubicBezTo>
                  <a:cubicBezTo>
                    <a:pt x="332917" y="70490"/>
                    <a:pt x="342276" y="57463"/>
                    <a:pt x="352269" y="44971"/>
                  </a:cubicBezTo>
                  <a:cubicBezTo>
                    <a:pt x="377253" y="64958"/>
                    <a:pt x="404596" y="82308"/>
                    <a:pt x="427220" y="104932"/>
                  </a:cubicBezTo>
                  <a:cubicBezTo>
                    <a:pt x="494527" y="172239"/>
                    <a:pt x="435028" y="147508"/>
                    <a:pt x="487180" y="164892"/>
                  </a:cubicBezTo>
                  <a:cubicBezTo>
                    <a:pt x="487598" y="163218"/>
                    <a:pt x="500685" y="101666"/>
                    <a:pt x="509666" y="104932"/>
                  </a:cubicBezTo>
                  <a:cubicBezTo>
                    <a:pt x="549141" y="119287"/>
                    <a:pt x="597815" y="192483"/>
                    <a:pt x="622092" y="224853"/>
                  </a:cubicBezTo>
                  <a:cubicBezTo>
                    <a:pt x="632085" y="194873"/>
                    <a:pt x="640039" y="105690"/>
                    <a:pt x="652072" y="134912"/>
                  </a:cubicBezTo>
                  <a:cubicBezTo>
                    <a:pt x="669561" y="177384"/>
                    <a:pt x="687743" y="219577"/>
                    <a:pt x="704538" y="262328"/>
                  </a:cubicBezTo>
                  <a:cubicBezTo>
                    <a:pt x="715231" y="289546"/>
                    <a:pt x="723384" y="317734"/>
                    <a:pt x="734518" y="344774"/>
                  </a:cubicBezTo>
                  <a:cubicBezTo>
                    <a:pt x="740899" y="360271"/>
                    <a:pt x="750068" y="374488"/>
                    <a:pt x="757003" y="389745"/>
                  </a:cubicBezTo>
                  <a:cubicBezTo>
                    <a:pt x="762570" y="401993"/>
                    <a:pt x="765977" y="415186"/>
                    <a:pt x="771994" y="427220"/>
                  </a:cubicBezTo>
                  <a:cubicBezTo>
                    <a:pt x="801091" y="485412"/>
                    <a:pt x="785580" y="444461"/>
                    <a:pt x="816964" y="494676"/>
                  </a:cubicBezTo>
                  <a:cubicBezTo>
                    <a:pt x="822886" y="504151"/>
                    <a:pt x="822862" y="518162"/>
                    <a:pt x="831954" y="524656"/>
                  </a:cubicBezTo>
                  <a:cubicBezTo>
                    <a:pt x="842321" y="532061"/>
                    <a:pt x="856938" y="529653"/>
                    <a:pt x="869430" y="532151"/>
                  </a:cubicBezTo>
                  <a:cubicBezTo>
                    <a:pt x="884420" y="547141"/>
                    <a:pt x="900219" y="561365"/>
                    <a:pt x="914400" y="577122"/>
                  </a:cubicBezTo>
                  <a:cubicBezTo>
                    <a:pt x="949403" y="616015"/>
                    <a:pt x="920115" y="601512"/>
                    <a:pt x="959371" y="614597"/>
                  </a:cubicBezTo>
                  <a:cubicBezTo>
                    <a:pt x="968330" y="605638"/>
                    <a:pt x="1026568" y="545590"/>
                    <a:pt x="1034321" y="547141"/>
                  </a:cubicBezTo>
                  <a:cubicBezTo>
                    <a:pt x="1063821" y="553041"/>
                    <a:pt x="1078935" y="587523"/>
                    <a:pt x="1101777" y="607102"/>
                  </a:cubicBezTo>
                  <a:cubicBezTo>
                    <a:pt x="1113923" y="617513"/>
                    <a:pt x="1126761" y="627089"/>
                    <a:pt x="1139253" y="637082"/>
                  </a:cubicBezTo>
                  <a:cubicBezTo>
                    <a:pt x="1159240" y="617095"/>
                    <a:pt x="1180666" y="598451"/>
                    <a:pt x="1199213" y="577122"/>
                  </a:cubicBezTo>
                  <a:cubicBezTo>
                    <a:pt x="1230704" y="540907"/>
                    <a:pt x="1289154" y="464695"/>
                    <a:pt x="1289154" y="464695"/>
                  </a:cubicBezTo>
                  <a:cubicBezTo>
                    <a:pt x="1306643" y="487180"/>
                    <a:pt x="1323220" y="510405"/>
                    <a:pt x="1341620" y="532151"/>
                  </a:cubicBezTo>
                  <a:cubicBezTo>
                    <a:pt x="1350749" y="542940"/>
                    <a:pt x="1359615" y="569622"/>
                    <a:pt x="1371600" y="562132"/>
                  </a:cubicBezTo>
                  <a:cubicBezTo>
                    <a:pt x="1389312" y="551062"/>
                    <a:pt x="1402499" y="491000"/>
                    <a:pt x="1409076" y="464695"/>
                  </a:cubicBezTo>
                  <a:cubicBezTo>
                    <a:pt x="1414073" y="469692"/>
                    <a:pt x="1420146" y="473806"/>
                    <a:pt x="1424066" y="479686"/>
                  </a:cubicBezTo>
                  <a:cubicBezTo>
                    <a:pt x="1440227" y="503928"/>
                    <a:pt x="1450587" y="532086"/>
                    <a:pt x="1469036" y="554636"/>
                  </a:cubicBezTo>
                  <a:cubicBezTo>
                    <a:pt x="1474039" y="560751"/>
                    <a:pt x="1484026" y="559633"/>
                    <a:pt x="1491521" y="562132"/>
                  </a:cubicBezTo>
                  <a:cubicBezTo>
                    <a:pt x="1551397" y="472319"/>
                    <a:pt x="1514160" y="479809"/>
                    <a:pt x="1588957" y="539646"/>
                  </a:cubicBezTo>
                  <a:cubicBezTo>
                    <a:pt x="1595991" y="545273"/>
                    <a:pt x="1603948" y="549639"/>
                    <a:pt x="1611443" y="554636"/>
                  </a:cubicBezTo>
                  <a:cubicBezTo>
                    <a:pt x="1618938" y="502171"/>
                    <a:pt x="1629984" y="450091"/>
                    <a:pt x="1633928" y="397240"/>
                  </a:cubicBezTo>
                  <a:cubicBezTo>
                    <a:pt x="1665010" y="-19263"/>
                    <a:pt x="1614897" y="171542"/>
                    <a:pt x="1663908" y="0"/>
                  </a:cubicBezTo>
                  <a:cubicBezTo>
                    <a:pt x="1688892" y="24984"/>
                    <a:pt x="1715092" y="48807"/>
                    <a:pt x="1738859" y="74951"/>
                  </a:cubicBezTo>
                  <a:cubicBezTo>
                    <a:pt x="1765111" y="103828"/>
                    <a:pt x="1774919" y="161651"/>
                    <a:pt x="1813810" y="164892"/>
                  </a:cubicBezTo>
                  <a:cubicBezTo>
                    <a:pt x="1841646" y="167212"/>
                    <a:pt x="1819967" y="108945"/>
                    <a:pt x="1828800" y="82446"/>
                  </a:cubicBezTo>
                  <a:cubicBezTo>
                    <a:pt x="1832750" y="70595"/>
                    <a:pt x="1843790" y="62459"/>
                    <a:pt x="1851285" y="52466"/>
                  </a:cubicBezTo>
                  <a:cubicBezTo>
                    <a:pt x="1948287" y="181802"/>
                    <a:pt x="1838523" y="75249"/>
                    <a:pt x="1956217" y="29981"/>
                  </a:cubicBezTo>
                  <a:cubicBezTo>
                    <a:pt x="1974429" y="22976"/>
                    <a:pt x="1979108" y="61988"/>
                    <a:pt x="1993692" y="74951"/>
                  </a:cubicBezTo>
                  <a:cubicBezTo>
                    <a:pt x="2002043" y="82374"/>
                    <a:pt x="2013679" y="84944"/>
                    <a:pt x="2023672" y="89941"/>
                  </a:cubicBezTo>
                  <a:cubicBezTo>
                    <a:pt x="2038662" y="114925"/>
                    <a:pt x="2056687" y="138322"/>
                    <a:pt x="2068643" y="164892"/>
                  </a:cubicBezTo>
                  <a:cubicBezTo>
                    <a:pt x="2079347" y="188678"/>
                    <a:pt x="2083178" y="215000"/>
                    <a:pt x="2091128" y="239843"/>
                  </a:cubicBezTo>
                  <a:cubicBezTo>
                    <a:pt x="2137679" y="385317"/>
                    <a:pt x="2117505" y="307876"/>
                    <a:pt x="2136098" y="382250"/>
                  </a:cubicBezTo>
                  <a:cubicBezTo>
                    <a:pt x="2148590" y="367260"/>
                    <a:pt x="2159776" y="351077"/>
                    <a:pt x="2173574" y="337279"/>
                  </a:cubicBezTo>
                  <a:cubicBezTo>
                    <a:pt x="2182407" y="328446"/>
                    <a:pt x="2197260" y="304004"/>
                    <a:pt x="2203554" y="314794"/>
                  </a:cubicBezTo>
                  <a:cubicBezTo>
                    <a:pt x="2222811" y="347806"/>
                    <a:pt x="2218544" y="389745"/>
                    <a:pt x="2226039" y="427220"/>
                  </a:cubicBezTo>
                  <a:cubicBezTo>
                    <a:pt x="2246026" y="404735"/>
                    <a:pt x="2263158" y="379343"/>
                    <a:pt x="2286000" y="359764"/>
                  </a:cubicBezTo>
                  <a:cubicBezTo>
                    <a:pt x="2298725" y="348857"/>
                    <a:pt x="2317026" y="327982"/>
                    <a:pt x="2330971" y="337279"/>
                  </a:cubicBezTo>
                  <a:cubicBezTo>
                    <a:pt x="2357018" y="354644"/>
                    <a:pt x="2362612" y="391400"/>
                    <a:pt x="2375941" y="419725"/>
                  </a:cubicBezTo>
                  <a:cubicBezTo>
                    <a:pt x="2382669" y="434022"/>
                    <a:pt x="2385934" y="449705"/>
                    <a:pt x="2390931" y="464695"/>
                  </a:cubicBezTo>
                  <a:cubicBezTo>
                    <a:pt x="2400925" y="449705"/>
                    <a:pt x="2403006" y="421714"/>
                    <a:pt x="2420912" y="419725"/>
                  </a:cubicBezTo>
                  <a:cubicBezTo>
                    <a:pt x="2511297" y="409682"/>
                    <a:pt x="2407621" y="533349"/>
                    <a:pt x="2488367" y="412230"/>
                  </a:cubicBezTo>
                  <a:cubicBezTo>
                    <a:pt x="2498361" y="362263"/>
                    <a:pt x="2510401" y="312661"/>
                    <a:pt x="2518348" y="262328"/>
                  </a:cubicBezTo>
                  <a:cubicBezTo>
                    <a:pt x="2525405" y="217635"/>
                    <a:pt x="2528051" y="172354"/>
                    <a:pt x="2533338" y="127417"/>
                  </a:cubicBezTo>
                  <a:cubicBezTo>
                    <a:pt x="2538045" y="87408"/>
                    <a:pt x="2543331" y="47469"/>
                    <a:pt x="2548328" y="7495"/>
                  </a:cubicBezTo>
                  <a:cubicBezTo>
                    <a:pt x="2568315" y="24984"/>
                    <a:pt x="2589510" y="41182"/>
                    <a:pt x="2608289" y="59961"/>
                  </a:cubicBezTo>
                  <a:cubicBezTo>
                    <a:pt x="2619601" y="71273"/>
                    <a:pt x="2622351" y="95844"/>
                    <a:pt x="2638269" y="97436"/>
                  </a:cubicBezTo>
                  <a:cubicBezTo>
                    <a:pt x="2656195" y="99229"/>
                    <a:pt x="2668249" y="77449"/>
                    <a:pt x="2683239" y="67456"/>
                  </a:cubicBezTo>
                  <a:cubicBezTo>
                    <a:pt x="2738950" y="123163"/>
                    <a:pt x="2718848" y="99903"/>
                    <a:pt x="2780676" y="247338"/>
                  </a:cubicBezTo>
                  <a:cubicBezTo>
                    <a:pt x="2789584" y="268580"/>
                    <a:pt x="2788646" y="292856"/>
                    <a:pt x="2795666" y="314794"/>
                  </a:cubicBezTo>
                  <a:cubicBezTo>
                    <a:pt x="2808677" y="355455"/>
                    <a:pt x="2825646" y="394741"/>
                    <a:pt x="2840636" y="434715"/>
                  </a:cubicBezTo>
                  <a:cubicBezTo>
                    <a:pt x="2848036" y="486515"/>
                    <a:pt x="2848985" y="561325"/>
                    <a:pt x="2885607" y="607102"/>
                  </a:cubicBezTo>
                  <a:cubicBezTo>
                    <a:pt x="2892042" y="615146"/>
                    <a:pt x="2905594" y="612099"/>
                    <a:pt x="2915587" y="614597"/>
                  </a:cubicBezTo>
                  <a:cubicBezTo>
                    <a:pt x="2933076" y="597109"/>
                    <a:pt x="2951416" y="580433"/>
                    <a:pt x="2968053" y="562132"/>
                  </a:cubicBezTo>
                  <a:cubicBezTo>
                    <a:pt x="2976456" y="552889"/>
                    <a:pt x="2990538" y="532151"/>
                    <a:pt x="2990538" y="532151"/>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2F5CED9-F065-41A8-A438-FBAFE7DA0C06}"/>
                    </a:ext>
                  </a:extLst>
                </p:cNvPr>
                <p:cNvSpPr txBox="1"/>
                <p:nvPr/>
              </p:nvSpPr>
              <p:spPr>
                <a:xfrm>
                  <a:off x="729517" y="5779369"/>
                  <a:ext cx="114545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𝑌</m:t>
                        </m:r>
                        <m:d>
                          <m:dPr>
                            <m:ctrlPr>
                              <a:rPr lang="en-US" altLang="zh-CN" sz="20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ctrlPr>
                          </m:dPr>
                          <m:e>
                            <m:r>
                              <m:rPr>
                                <m:sty m:val="p"/>
                              </m:rPr>
                              <a:rPr lang="en-US" altLang="zh-CN" sz="20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t</m:t>
                            </m:r>
                          </m:e>
                        </m:d>
                      </m:oMath>
                    </m:oMathPara>
                  </a14:m>
                  <a:endParaRPr lang="zh-CN" altLang="en-US" sz="2000" dirty="0">
                    <a:solidFill>
                      <a:srgbClr val="C00000"/>
                    </a:solidFill>
                  </a:endParaRPr>
                </a:p>
              </p:txBody>
            </p:sp>
          </mc:Choice>
          <mc:Fallback xmlns="">
            <p:sp>
              <p:nvSpPr>
                <p:cNvPr id="39" name="文本框 38">
                  <a:extLst>
                    <a:ext uri="{FF2B5EF4-FFF2-40B4-BE49-F238E27FC236}">
                      <a16:creationId xmlns:a16="http://schemas.microsoft.com/office/drawing/2014/main" id="{3F371ED0-A1D3-46AB-B18D-AEB0E3ED65B0}"/>
                    </a:ext>
                  </a:extLst>
                </p:cNvPr>
                <p:cNvSpPr txBox="1">
                  <a:spLocks noRot="1" noChangeAspect="1" noMove="1" noResize="1" noEditPoints="1" noAdjustHandles="1" noChangeArrowheads="1" noChangeShapeType="1" noTextEdit="1"/>
                </p:cNvSpPr>
                <p:nvPr/>
              </p:nvSpPr>
              <p:spPr>
                <a:xfrm>
                  <a:off x="729517" y="5779369"/>
                  <a:ext cx="1145453" cy="400110"/>
                </a:xfrm>
                <a:prstGeom prst="rect">
                  <a:avLst/>
                </a:prstGeom>
                <a:blipFill>
                  <a:blip r:embed="rId9"/>
                  <a:stretch>
                    <a:fillRect/>
                  </a:stretch>
                </a:blipFill>
              </p:spPr>
              <p:txBody>
                <a:bodyPr/>
                <a:lstStyle/>
                <a:p>
                  <a:r>
                    <a:rPr lang="zh-CN" altLang="en-US">
                      <a:noFill/>
                    </a:rPr>
                    <a:t> </a:t>
                  </a:r>
                </a:p>
              </p:txBody>
            </p:sp>
          </mc:Fallback>
        </mc:AlternateContent>
        <p:cxnSp>
          <p:nvCxnSpPr>
            <p:cNvPr id="32" name="直接连接符 31">
              <a:extLst>
                <a:ext uri="{FF2B5EF4-FFF2-40B4-BE49-F238E27FC236}">
                  <a16:creationId xmlns:a16="http://schemas.microsoft.com/office/drawing/2014/main" id="{9FF7EB68-2F57-46A1-8700-453C118938FD}"/>
                </a:ext>
              </a:extLst>
            </p:cNvPr>
            <p:cNvCxnSpPr/>
            <p:nvPr/>
          </p:nvCxnSpPr>
          <p:spPr bwMode="auto">
            <a:xfrm>
              <a:off x="2608286" y="4824403"/>
              <a:ext cx="0" cy="1510981"/>
            </a:xfrm>
            <a:prstGeom prst="line">
              <a:avLst/>
            </a:prstGeom>
            <a:solidFill>
              <a:schemeClr val="accent1"/>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a:extLst>
                <a:ext uri="{FF2B5EF4-FFF2-40B4-BE49-F238E27FC236}">
                  <a16:creationId xmlns:a16="http://schemas.microsoft.com/office/drawing/2014/main" id="{F0496DC4-A26A-48CE-82C4-CB479CCA10B8}"/>
                </a:ext>
              </a:extLst>
            </p:cNvPr>
            <p:cNvCxnSpPr/>
            <p:nvPr/>
          </p:nvCxnSpPr>
          <p:spPr bwMode="auto">
            <a:xfrm>
              <a:off x="3675086" y="4817188"/>
              <a:ext cx="0" cy="1510981"/>
            </a:xfrm>
            <a:prstGeom prst="line">
              <a:avLst/>
            </a:prstGeom>
            <a:solidFill>
              <a:schemeClr val="accent1"/>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7E3FC89A-E611-43EB-8507-BD1B0639B6B3}"/>
                    </a:ext>
                  </a:extLst>
                </p:cNvPr>
                <p:cNvSpPr txBox="1"/>
                <p:nvPr/>
              </p:nvSpPr>
              <p:spPr>
                <a:xfrm>
                  <a:off x="2182443" y="4445867"/>
                  <a:ext cx="8073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𝑇</m:t>
                        </m:r>
                        <m:r>
                          <a:rPr lang="en-US" altLang="zh-CN" sz="1800" b="0" i="1" smtClean="0">
                            <a:solidFill>
                              <a:srgbClr val="C00000"/>
                            </a:solidFill>
                            <a:latin typeface="Cambria Math" panose="02040503050406030204" pitchFamily="18" charset="0"/>
                          </a:rPr>
                          <m:t>/2</m:t>
                        </m:r>
                      </m:oMath>
                    </m:oMathPara>
                  </a14:m>
                  <a:endParaRPr lang="zh-CN" altLang="en-US" sz="1800" dirty="0">
                    <a:solidFill>
                      <a:srgbClr val="C00000"/>
                    </a:solidFill>
                  </a:endParaRPr>
                </a:p>
              </p:txBody>
            </p:sp>
          </mc:Choice>
          <mc:Fallback xmlns="">
            <p:sp>
              <p:nvSpPr>
                <p:cNvPr id="34" name="文本框 33">
                  <a:extLst>
                    <a:ext uri="{FF2B5EF4-FFF2-40B4-BE49-F238E27FC236}">
                      <a16:creationId xmlns:a16="http://schemas.microsoft.com/office/drawing/2014/main" id="{7E3FC89A-E611-43EB-8507-BD1B0639B6B3}"/>
                    </a:ext>
                  </a:extLst>
                </p:cNvPr>
                <p:cNvSpPr txBox="1">
                  <a:spLocks noRot="1" noChangeAspect="1" noMove="1" noResize="1" noEditPoints="1" noAdjustHandles="1" noChangeArrowheads="1" noChangeShapeType="1" noTextEdit="1"/>
                </p:cNvSpPr>
                <p:nvPr/>
              </p:nvSpPr>
              <p:spPr>
                <a:xfrm>
                  <a:off x="2182443" y="4445867"/>
                  <a:ext cx="807385" cy="369332"/>
                </a:xfrm>
                <a:prstGeom prst="rect">
                  <a:avLst/>
                </a:prstGeom>
                <a:blipFill>
                  <a:blip r:embed="rId10"/>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94F2EAEF-2657-40D6-91D3-9CFC9F891A33}"/>
                    </a:ext>
                  </a:extLst>
                </p:cNvPr>
                <p:cNvSpPr txBox="1"/>
                <p:nvPr/>
              </p:nvSpPr>
              <p:spPr>
                <a:xfrm>
                  <a:off x="3341604" y="4444517"/>
                  <a:ext cx="8073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cs typeface="Times New Roman" panose="02020603050405020304" pitchFamily="18" charset="0"/>
                          </a:rPr>
                          <m:t>𝑇</m:t>
                        </m:r>
                        <m:r>
                          <a:rPr lang="en-US" altLang="zh-CN" sz="1800" b="0" i="1" smtClean="0">
                            <a:solidFill>
                              <a:srgbClr val="C00000"/>
                            </a:solidFill>
                            <a:latin typeface="Cambria Math" panose="02040503050406030204" pitchFamily="18" charset="0"/>
                            <a:cs typeface="Times New Roman" panose="02020603050405020304" pitchFamily="18" charset="0"/>
                          </a:rPr>
                          <m:t>/2</m:t>
                        </m:r>
                      </m:oMath>
                    </m:oMathPara>
                  </a14:m>
                  <a:endParaRPr lang="zh-CN" altLang="en-US" sz="1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5" name="文本框 34">
                  <a:extLst>
                    <a:ext uri="{FF2B5EF4-FFF2-40B4-BE49-F238E27FC236}">
                      <a16:creationId xmlns:a16="http://schemas.microsoft.com/office/drawing/2014/main" id="{94F2EAEF-2657-40D6-91D3-9CFC9F891A33}"/>
                    </a:ext>
                  </a:extLst>
                </p:cNvPr>
                <p:cNvSpPr txBox="1">
                  <a:spLocks noRot="1" noChangeAspect="1" noMove="1" noResize="1" noEditPoints="1" noAdjustHandles="1" noChangeArrowheads="1" noChangeShapeType="1" noTextEdit="1"/>
                </p:cNvSpPr>
                <p:nvPr/>
              </p:nvSpPr>
              <p:spPr>
                <a:xfrm>
                  <a:off x="3341604" y="4444517"/>
                  <a:ext cx="807384" cy="369332"/>
                </a:xfrm>
                <a:prstGeom prst="rect">
                  <a:avLst/>
                </a:prstGeom>
                <a:blipFill>
                  <a:blip r:embed="rId11"/>
                  <a:stretch>
                    <a:fillRect b="-13115"/>
                  </a:stretch>
                </a:blipFill>
              </p:spPr>
              <p:txBody>
                <a:bodyPr/>
                <a:lstStyle/>
                <a:p>
                  <a:r>
                    <a:rPr lang="zh-CN" altLang="en-US">
                      <a:noFill/>
                    </a:rPr>
                    <a:t> </a:t>
                  </a:r>
                </a:p>
              </p:txBody>
            </p:sp>
          </mc:Fallback>
        </mc:AlternateContent>
        <p:grpSp>
          <p:nvGrpSpPr>
            <p:cNvPr id="36" name="组合 35">
              <a:extLst>
                <a:ext uri="{FF2B5EF4-FFF2-40B4-BE49-F238E27FC236}">
                  <a16:creationId xmlns:a16="http://schemas.microsoft.com/office/drawing/2014/main" id="{37789AED-C8E7-4BF4-8989-0B834898E006}"/>
                </a:ext>
              </a:extLst>
            </p:cNvPr>
            <p:cNvGrpSpPr/>
            <p:nvPr/>
          </p:nvGrpSpPr>
          <p:grpSpPr>
            <a:xfrm>
              <a:off x="5438930" y="4871351"/>
              <a:ext cx="2780676" cy="1009099"/>
              <a:chOff x="4624468" y="4612210"/>
              <a:chExt cx="2780676" cy="1009099"/>
            </a:xfrm>
          </p:grpSpPr>
          <p:grpSp>
            <p:nvGrpSpPr>
              <p:cNvPr id="43" name="组合 42">
                <a:extLst>
                  <a:ext uri="{FF2B5EF4-FFF2-40B4-BE49-F238E27FC236}">
                    <a16:creationId xmlns:a16="http://schemas.microsoft.com/office/drawing/2014/main" id="{262751C7-0D35-48CA-9689-6DF810A57242}"/>
                  </a:ext>
                </a:extLst>
              </p:cNvPr>
              <p:cNvGrpSpPr/>
              <p:nvPr/>
            </p:nvGrpSpPr>
            <p:grpSpPr>
              <a:xfrm>
                <a:off x="4680059" y="4612210"/>
                <a:ext cx="2368446" cy="1007217"/>
                <a:chOff x="4942384" y="4342390"/>
                <a:chExt cx="2368446" cy="1007217"/>
              </a:xfrm>
            </p:grpSpPr>
            <p:cxnSp>
              <p:nvCxnSpPr>
                <p:cNvPr id="48" name="直接连接符 47">
                  <a:extLst>
                    <a:ext uri="{FF2B5EF4-FFF2-40B4-BE49-F238E27FC236}">
                      <a16:creationId xmlns:a16="http://schemas.microsoft.com/office/drawing/2014/main" id="{D07E3821-7E84-4661-B1A7-45CBB7C76373}"/>
                    </a:ext>
                  </a:extLst>
                </p:cNvPr>
                <p:cNvCxnSpPr/>
                <p:nvPr/>
              </p:nvCxnSpPr>
              <p:spPr bwMode="auto">
                <a:xfrm>
                  <a:off x="4942384" y="4682825"/>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a:extLst>
                    <a:ext uri="{FF2B5EF4-FFF2-40B4-BE49-F238E27FC236}">
                      <a16:creationId xmlns:a16="http://schemas.microsoft.com/office/drawing/2014/main" id="{66B42E57-3F1A-4632-AD2E-C55759A3F39F}"/>
                    </a:ext>
                  </a:extLst>
                </p:cNvPr>
                <p:cNvCxnSpPr/>
                <p:nvPr/>
              </p:nvCxnSpPr>
              <p:spPr bwMode="auto">
                <a:xfrm>
                  <a:off x="4942384" y="5349607"/>
                  <a:ext cx="236844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a:extLst>
                    <a:ext uri="{FF2B5EF4-FFF2-40B4-BE49-F238E27FC236}">
                      <a16:creationId xmlns:a16="http://schemas.microsoft.com/office/drawing/2014/main" id="{B1747828-1BE9-43F7-A223-1E65508D5CF2}"/>
                    </a:ext>
                  </a:extLst>
                </p:cNvPr>
                <p:cNvCxnSpPr/>
                <p:nvPr/>
              </p:nvCxnSpPr>
              <p:spPr bwMode="auto">
                <a:xfrm>
                  <a:off x="5631306" y="4671949"/>
                  <a:ext cx="0" cy="677658"/>
                </a:xfrm>
                <a:prstGeom prst="line">
                  <a:avLst/>
                </a:prstGeom>
                <a:solidFill>
                  <a:schemeClr val="accent1"/>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a:extLst>
                    <a:ext uri="{FF2B5EF4-FFF2-40B4-BE49-F238E27FC236}">
                      <a16:creationId xmlns:a16="http://schemas.microsoft.com/office/drawing/2014/main" id="{6A5C92CC-4BAB-4263-B5B1-434D1DB3C0A2}"/>
                    </a:ext>
                  </a:extLst>
                </p:cNvPr>
                <p:cNvCxnSpPr/>
                <p:nvPr/>
              </p:nvCxnSpPr>
              <p:spPr bwMode="auto">
                <a:xfrm>
                  <a:off x="6713095" y="4682091"/>
                  <a:ext cx="0" cy="667516"/>
                </a:xfrm>
                <a:prstGeom prst="line">
                  <a:avLst/>
                </a:prstGeom>
                <a:solidFill>
                  <a:schemeClr val="accent1"/>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DE9D56E2-18B8-4D23-9EAD-455ABA6660D0}"/>
                        </a:ext>
                      </a:extLst>
                    </p:cNvPr>
                    <p:cNvSpPr txBox="1"/>
                    <p:nvPr/>
                  </p:nvSpPr>
                  <p:spPr>
                    <a:xfrm>
                      <a:off x="5176328" y="4342435"/>
                      <a:ext cx="8709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𝑇</m:t>
                            </m:r>
                            <m:r>
                              <a:rPr lang="en-US" altLang="zh-CN" sz="1800" b="0" i="1" smtClean="0">
                                <a:solidFill>
                                  <a:srgbClr val="C00000"/>
                                </a:solidFill>
                                <a:latin typeface="Cambria Math" panose="02040503050406030204" pitchFamily="18" charset="0"/>
                              </a:rPr>
                              <m:t>/2</m:t>
                            </m:r>
                          </m:oMath>
                        </m:oMathPara>
                      </a14:m>
                      <a:endParaRPr lang="zh-CN" altLang="en-US" sz="1800" dirty="0">
                        <a:solidFill>
                          <a:srgbClr val="C00000"/>
                        </a:solidFill>
                      </a:endParaRPr>
                    </a:p>
                  </p:txBody>
                </p:sp>
              </mc:Choice>
              <mc:Fallback xmlns="">
                <p:sp>
                  <p:nvSpPr>
                    <p:cNvPr id="52" name="文本框 51">
                      <a:extLst>
                        <a:ext uri="{FF2B5EF4-FFF2-40B4-BE49-F238E27FC236}">
                          <a16:creationId xmlns:a16="http://schemas.microsoft.com/office/drawing/2014/main" id="{DE9D56E2-18B8-4D23-9EAD-455ABA6660D0}"/>
                        </a:ext>
                      </a:extLst>
                    </p:cNvPr>
                    <p:cNvSpPr txBox="1">
                      <a:spLocks noRot="1" noChangeAspect="1" noMove="1" noResize="1" noEditPoints="1" noAdjustHandles="1" noChangeArrowheads="1" noChangeShapeType="1" noTextEdit="1"/>
                    </p:cNvSpPr>
                    <p:nvPr/>
                  </p:nvSpPr>
                  <p:spPr>
                    <a:xfrm>
                      <a:off x="5176328" y="4342435"/>
                      <a:ext cx="870993" cy="369332"/>
                    </a:xfrm>
                    <a:prstGeom prst="rect">
                      <a:avLst/>
                    </a:prstGeom>
                    <a:blipFill>
                      <a:blip r:embed="rId12"/>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FB0A7FB7-9868-44C7-8D4D-77164DF6AAB1}"/>
                        </a:ext>
                      </a:extLst>
                    </p:cNvPr>
                    <p:cNvSpPr txBox="1"/>
                    <p:nvPr/>
                  </p:nvSpPr>
                  <p:spPr>
                    <a:xfrm>
                      <a:off x="6442597" y="4342390"/>
                      <a:ext cx="6356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𝑇</m:t>
                            </m:r>
                            <m:r>
                              <a:rPr lang="en-US" altLang="zh-CN" sz="1800" b="0" i="1" smtClean="0">
                                <a:solidFill>
                                  <a:srgbClr val="C00000"/>
                                </a:solidFill>
                                <a:latin typeface="Cambria Math" panose="02040503050406030204" pitchFamily="18" charset="0"/>
                              </a:rPr>
                              <m:t>/2</m:t>
                            </m:r>
                          </m:oMath>
                        </m:oMathPara>
                      </a14:m>
                      <a:endParaRPr lang="zh-CN" altLang="en-US" sz="1800" dirty="0">
                        <a:solidFill>
                          <a:srgbClr val="C00000"/>
                        </a:solidFill>
                      </a:endParaRPr>
                    </a:p>
                  </p:txBody>
                </p:sp>
              </mc:Choice>
              <mc:Fallback xmlns="">
                <p:sp>
                  <p:nvSpPr>
                    <p:cNvPr id="53" name="文本框 52">
                      <a:extLst>
                        <a:ext uri="{FF2B5EF4-FFF2-40B4-BE49-F238E27FC236}">
                          <a16:creationId xmlns:a16="http://schemas.microsoft.com/office/drawing/2014/main" id="{FB0A7FB7-9868-44C7-8D4D-77164DF6AAB1}"/>
                        </a:ext>
                      </a:extLst>
                    </p:cNvPr>
                    <p:cNvSpPr txBox="1">
                      <a:spLocks noRot="1" noChangeAspect="1" noMove="1" noResize="1" noEditPoints="1" noAdjustHandles="1" noChangeArrowheads="1" noChangeShapeType="1" noTextEdit="1"/>
                    </p:cNvSpPr>
                    <p:nvPr/>
                  </p:nvSpPr>
                  <p:spPr>
                    <a:xfrm>
                      <a:off x="6442597" y="4342390"/>
                      <a:ext cx="635658" cy="369332"/>
                    </a:xfrm>
                    <a:prstGeom prst="rect">
                      <a:avLst/>
                    </a:prstGeom>
                    <a:blipFill>
                      <a:blip r:embed="rId13"/>
                      <a:stretch>
                        <a:fillRect b="-13115"/>
                      </a:stretch>
                    </a:blipFill>
                  </p:spPr>
                  <p:txBody>
                    <a:bodyPr/>
                    <a:lstStyle/>
                    <a:p>
                      <a:r>
                        <a:rPr lang="zh-CN" altLang="en-US">
                          <a:noFill/>
                        </a:rPr>
                        <a:t> </a:t>
                      </a:r>
                    </a:p>
                  </p:txBody>
                </p:sp>
              </mc:Fallback>
            </mc:AlternateContent>
          </p:grpSp>
          <p:sp>
            <p:nvSpPr>
              <p:cNvPr id="44" name="任意多边形: 形状 43">
                <a:extLst>
                  <a:ext uri="{FF2B5EF4-FFF2-40B4-BE49-F238E27FC236}">
                    <a16:creationId xmlns:a16="http://schemas.microsoft.com/office/drawing/2014/main" id="{37EEA6D6-847C-4E69-9D83-325213285031}"/>
                  </a:ext>
                </a:extLst>
              </p:cNvPr>
              <p:cNvSpPr/>
              <p:nvPr/>
            </p:nvSpPr>
            <p:spPr bwMode="auto">
              <a:xfrm>
                <a:off x="4631964" y="5014207"/>
                <a:ext cx="2638268" cy="464695"/>
              </a:xfrm>
              <a:custGeom>
                <a:avLst/>
                <a:gdLst>
                  <a:gd name="connsiteX0" fmla="*/ 0 w 2638268"/>
                  <a:gd name="connsiteY0" fmla="*/ 67456 h 464695"/>
                  <a:gd name="connsiteX1" fmla="*/ 37475 w 2638268"/>
                  <a:gd name="connsiteY1" fmla="*/ 29980 h 464695"/>
                  <a:gd name="connsiteX2" fmla="*/ 112426 w 2638268"/>
                  <a:gd name="connsiteY2" fmla="*/ 0 h 464695"/>
                  <a:gd name="connsiteX3" fmla="*/ 149901 w 2638268"/>
                  <a:gd name="connsiteY3" fmla="*/ 67456 h 464695"/>
                  <a:gd name="connsiteX4" fmla="*/ 202367 w 2638268"/>
                  <a:gd name="connsiteY4" fmla="*/ 142406 h 464695"/>
                  <a:gd name="connsiteX5" fmla="*/ 254832 w 2638268"/>
                  <a:gd name="connsiteY5" fmla="*/ 127416 h 464695"/>
                  <a:gd name="connsiteX6" fmla="*/ 284813 w 2638268"/>
                  <a:gd name="connsiteY6" fmla="*/ 67456 h 464695"/>
                  <a:gd name="connsiteX7" fmla="*/ 299803 w 2638268"/>
                  <a:gd name="connsiteY7" fmla="*/ 52465 h 464695"/>
                  <a:gd name="connsiteX8" fmla="*/ 344773 w 2638268"/>
                  <a:gd name="connsiteY8" fmla="*/ 7495 h 464695"/>
                  <a:gd name="connsiteX9" fmla="*/ 367259 w 2638268"/>
                  <a:gd name="connsiteY9" fmla="*/ 52465 h 464695"/>
                  <a:gd name="connsiteX10" fmla="*/ 404734 w 2638268"/>
                  <a:gd name="connsiteY10" fmla="*/ 127416 h 464695"/>
                  <a:gd name="connsiteX11" fmla="*/ 427219 w 2638268"/>
                  <a:gd name="connsiteY11" fmla="*/ 82446 h 464695"/>
                  <a:gd name="connsiteX12" fmla="*/ 457200 w 2638268"/>
                  <a:gd name="connsiteY12" fmla="*/ 37475 h 464695"/>
                  <a:gd name="connsiteX13" fmla="*/ 479685 w 2638268"/>
                  <a:gd name="connsiteY13" fmla="*/ 104931 h 464695"/>
                  <a:gd name="connsiteX14" fmla="*/ 502170 w 2638268"/>
                  <a:gd name="connsiteY14" fmla="*/ 194872 h 464695"/>
                  <a:gd name="connsiteX15" fmla="*/ 539645 w 2638268"/>
                  <a:gd name="connsiteY15" fmla="*/ 187377 h 464695"/>
                  <a:gd name="connsiteX16" fmla="*/ 584616 w 2638268"/>
                  <a:gd name="connsiteY16" fmla="*/ 112426 h 464695"/>
                  <a:gd name="connsiteX17" fmla="*/ 599606 w 2638268"/>
                  <a:gd name="connsiteY17" fmla="*/ 179882 h 464695"/>
                  <a:gd name="connsiteX18" fmla="*/ 607101 w 2638268"/>
                  <a:gd name="connsiteY18" fmla="*/ 217357 h 464695"/>
                  <a:gd name="connsiteX19" fmla="*/ 614596 w 2638268"/>
                  <a:gd name="connsiteY19" fmla="*/ 247338 h 464695"/>
                  <a:gd name="connsiteX20" fmla="*/ 637081 w 2638268"/>
                  <a:gd name="connsiteY20" fmla="*/ 269823 h 464695"/>
                  <a:gd name="connsiteX21" fmla="*/ 644577 w 2638268"/>
                  <a:gd name="connsiteY21" fmla="*/ 292308 h 464695"/>
                  <a:gd name="connsiteX22" fmla="*/ 697042 w 2638268"/>
                  <a:gd name="connsiteY22" fmla="*/ 314793 h 464695"/>
                  <a:gd name="connsiteX23" fmla="*/ 704537 w 2638268"/>
                  <a:gd name="connsiteY23" fmla="*/ 277318 h 464695"/>
                  <a:gd name="connsiteX24" fmla="*/ 749508 w 2638268"/>
                  <a:gd name="connsiteY24" fmla="*/ 307298 h 464695"/>
                  <a:gd name="connsiteX25" fmla="*/ 779488 w 2638268"/>
                  <a:gd name="connsiteY25" fmla="*/ 299803 h 464695"/>
                  <a:gd name="connsiteX26" fmla="*/ 801973 w 2638268"/>
                  <a:gd name="connsiteY26" fmla="*/ 284813 h 464695"/>
                  <a:gd name="connsiteX27" fmla="*/ 846944 w 2638268"/>
                  <a:gd name="connsiteY27" fmla="*/ 299803 h 464695"/>
                  <a:gd name="connsiteX28" fmla="*/ 869429 w 2638268"/>
                  <a:gd name="connsiteY28" fmla="*/ 247338 h 464695"/>
                  <a:gd name="connsiteX29" fmla="*/ 876924 w 2638268"/>
                  <a:gd name="connsiteY29" fmla="*/ 224852 h 464695"/>
                  <a:gd name="connsiteX30" fmla="*/ 906904 w 2638268"/>
                  <a:gd name="connsiteY30" fmla="*/ 217357 h 464695"/>
                  <a:gd name="connsiteX31" fmla="*/ 944380 w 2638268"/>
                  <a:gd name="connsiteY31" fmla="*/ 232347 h 464695"/>
                  <a:gd name="connsiteX32" fmla="*/ 981855 w 2638268"/>
                  <a:gd name="connsiteY32" fmla="*/ 202367 h 464695"/>
                  <a:gd name="connsiteX33" fmla="*/ 1004341 w 2638268"/>
                  <a:gd name="connsiteY33" fmla="*/ 194872 h 464695"/>
                  <a:gd name="connsiteX34" fmla="*/ 1064301 w 2638268"/>
                  <a:gd name="connsiteY34" fmla="*/ 179882 h 464695"/>
                  <a:gd name="connsiteX35" fmla="*/ 1094281 w 2638268"/>
                  <a:gd name="connsiteY35" fmla="*/ 164892 h 464695"/>
                  <a:gd name="connsiteX36" fmla="*/ 1116767 w 2638268"/>
                  <a:gd name="connsiteY36" fmla="*/ 157397 h 464695"/>
                  <a:gd name="connsiteX37" fmla="*/ 1191718 w 2638268"/>
                  <a:gd name="connsiteY37" fmla="*/ 149902 h 464695"/>
                  <a:gd name="connsiteX38" fmla="*/ 1221698 w 2638268"/>
                  <a:gd name="connsiteY38" fmla="*/ 127416 h 464695"/>
                  <a:gd name="connsiteX39" fmla="*/ 1319134 w 2638268"/>
                  <a:gd name="connsiteY39" fmla="*/ 119921 h 464695"/>
                  <a:gd name="connsiteX40" fmla="*/ 1394085 w 2638268"/>
                  <a:gd name="connsiteY40" fmla="*/ 127416 h 464695"/>
                  <a:gd name="connsiteX41" fmla="*/ 1476531 w 2638268"/>
                  <a:gd name="connsiteY41" fmla="*/ 112426 h 464695"/>
                  <a:gd name="connsiteX42" fmla="*/ 1528996 w 2638268"/>
                  <a:gd name="connsiteY42" fmla="*/ 119921 h 464695"/>
                  <a:gd name="connsiteX43" fmla="*/ 1618937 w 2638268"/>
                  <a:gd name="connsiteY43" fmla="*/ 97436 h 464695"/>
                  <a:gd name="connsiteX44" fmla="*/ 1708878 w 2638268"/>
                  <a:gd name="connsiteY44" fmla="*/ 149902 h 464695"/>
                  <a:gd name="connsiteX45" fmla="*/ 1843790 w 2638268"/>
                  <a:gd name="connsiteY45" fmla="*/ 149902 h 464695"/>
                  <a:gd name="connsiteX46" fmla="*/ 1903750 w 2638268"/>
                  <a:gd name="connsiteY46" fmla="*/ 262328 h 464695"/>
                  <a:gd name="connsiteX47" fmla="*/ 1926236 w 2638268"/>
                  <a:gd name="connsiteY47" fmla="*/ 299803 h 464695"/>
                  <a:gd name="connsiteX48" fmla="*/ 1941226 w 2638268"/>
                  <a:gd name="connsiteY48" fmla="*/ 164892 h 464695"/>
                  <a:gd name="connsiteX49" fmla="*/ 1956216 w 2638268"/>
                  <a:gd name="connsiteY49" fmla="*/ 52465 h 464695"/>
                  <a:gd name="connsiteX50" fmla="*/ 2001186 w 2638268"/>
                  <a:gd name="connsiteY50" fmla="*/ 104931 h 464695"/>
                  <a:gd name="connsiteX51" fmla="*/ 2061147 w 2638268"/>
                  <a:gd name="connsiteY51" fmla="*/ 292308 h 464695"/>
                  <a:gd name="connsiteX52" fmla="*/ 2091127 w 2638268"/>
                  <a:gd name="connsiteY52" fmla="*/ 434715 h 464695"/>
                  <a:gd name="connsiteX53" fmla="*/ 2113613 w 2638268"/>
                  <a:gd name="connsiteY53" fmla="*/ 127416 h 464695"/>
                  <a:gd name="connsiteX54" fmla="*/ 2136098 w 2638268"/>
                  <a:gd name="connsiteY54" fmla="*/ 97436 h 464695"/>
                  <a:gd name="connsiteX55" fmla="*/ 2218544 w 2638268"/>
                  <a:gd name="connsiteY55" fmla="*/ 254833 h 464695"/>
                  <a:gd name="connsiteX56" fmla="*/ 2286000 w 2638268"/>
                  <a:gd name="connsiteY56" fmla="*/ 449705 h 464695"/>
                  <a:gd name="connsiteX57" fmla="*/ 2338465 w 2638268"/>
                  <a:gd name="connsiteY57" fmla="*/ 59961 h 464695"/>
                  <a:gd name="connsiteX58" fmla="*/ 2435901 w 2638268"/>
                  <a:gd name="connsiteY58" fmla="*/ 224852 h 464695"/>
                  <a:gd name="connsiteX59" fmla="*/ 2548327 w 2638268"/>
                  <a:gd name="connsiteY59" fmla="*/ 464695 h 464695"/>
                  <a:gd name="connsiteX60" fmla="*/ 2608288 w 2638268"/>
                  <a:gd name="connsiteY60" fmla="*/ 269823 h 464695"/>
                  <a:gd name="connsiteX61" fmla="*/ 2623278 w 2638268"/>
                  <a:gd name="connsiteY61" fmla="*/ 172387 h 464695"/>
                  <a:gd name="connsiteX62" fmla="*/ 2638268 w 2638268"/>
                  <a:gd name="connsiteY62" fmla="*/ 112426 h 4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638268" h="464695">
                    <a:moveTo>
                      <a:pt x="0" y="67456"/>
                    </a:moveTo>
                    <a:cubicBezTo>
                      <a:pt x="12492" y="54964"/>
                      <a:pt x="22326" y="39069"/>
                      <a:pt x="37475" y="29980"/>
                    </a:cubicBezTo>
                    <a:cubicBezTo>
                      <a:pt x="60549" y="16136"/>
                      <a:pt x="112426" y="0"/>
                      <a:pt x="112426" y="0"/>
                    </a:cubicBezTo>
                    <a:cubicBezTo>
                      <a:pt x="124918" y="22485"/>
                      <a:pt x="136667" y="45399"/>
                      <a:pt x="149901" y="67456"/>
                    </a:cubicBezTo>
                    <a:cubicBezTo>
                      <a:pt x="168358" y="98218"/>
                      <a:pt x="181866" y="115072"/>
                      <a:pt x="202367" y="142406"/>
                    </a:cubicBezTo>
                    <a:cubicBezTo>
                      <a:pt x="219855" y="137409"/>
                      <a:pt x="241374" y="139651"/>
                      <a:pt x="254832" y="127416"/>
                    </a:cubicBezTo>
                    <a:cubicBezTo>
                      <a:pt x="271367" y="112385"/>
                      <a:pt x="273316" y="86617"/>
                      <a:pt x="284813" y="67456"/>
                    </a:cubicBezTo>
                    <a:cubicBezTo>
                      <a:pt x="288449" y="61396"/>
                      <a:pt x="294806" y="57462"/>
                      <a:pt x="299803" y="52465"/>
                    </a:cubicBezTo>
                    <a:cubicBezTo>
                      <a:pt x="301758" y="47579"/>
                      <a:pt x="314650" y="-14021"/>
                      <a:pt x="344773" y="7495"/>
                    </a:cubicBezTo>
                    <a:cubicBezTo>
                      <a:pt x="358411" y="17236"/>
                      <a:pt x="359764" y="37475"/>
                      <a:pt x="367259" y="52465"/>
                    </a:cubicBezTo>
                    <a:cubicBezTo>
                      <a:pt x="368120" y="57630"/>
                      <a:pt x="372338" y="136672"/>
                      <a:pt x="404734" y="127416"/>
                    </a:cubicBezTo>
                    <a:cubicBezTo>
                      <a:pt x="420848" y="122812"/>
                      <a:pt x="418774" y="96922"/>
                      <a:pt x="427219" y="82446"/>
                    </a:cubicBezTo>
                    <a:cubicBezTo>
                      <a:pt x="436297" y="66884"/>
                      <a:pt x="447206" y="52465"/>
                      <a:pt x="457200" y="37475"/>
                    </a:cubicBezTo>
                    <a:cubicBezTo>
                      <a:pt x="464695" y="59960"/>
                      <a:pt x="473937" y="81937"/>
                      <a:pt x="479685" y="104931"/>
                    </a:cubicBezTo>
                    <a:cubicBezTo>
                      <a:pt x="507877" y="217703"/>
                      <a:pt x="466305" y="105211"/>
                      <a:pt x="502170" y="194872"/>
                    </a:cubicBezTo>
                    <a:cubicBezTo>
                      <a:pt x="514662" y="192374"/>
                      <a:pt x="529589" y="195198"/>
                      <a:pt x="539645" y="187377"/>
                    </a:cubicBezTo>
                    <a:cubicBezTo>
                      <a:pt x="554446" y="175865"/>
                      <a:pt x="574826" y="132005"/>
                      <a:pt x="584616" y="112426"/>
                    </a:cubicBezTo>
                    <a:cubicBezTo>
                      <a:pt x="589613" y="134911"/>
                      <a:pt x="594780" y="157359"/>
                      <a:pt x="599606" y="179882"/>
                    </a:cubicBezTo>
                    <a:cubicBezTo>
                      <a:pt x="602275" y="192338"/>
                      <a:pt x="604338" y="204921"/>
                      <a:pt x="607101" y="217357"/>
                    </a:cubicBezTo>
                    <a:cubicBezTo>
                      <a:pt x="609336" y="227413"/>
                      <a:pt x="609485" y="238394"/>
                      <a:pt x="614596" y="247338"/>
                    </a:cubicBezTo>
                    <a:cubicBezTo>
                      <a:pt x="619855" y="256541"/>
                      <a:pt x="629586" y="262328"/>
                      <a:pt x="637081" y="269823"/>
                    </a:cubicBezTo>
                    <a:cubicBezTo>
                      <a:pt x="639580" y="277318"/>
                      <a:pt x="639641" y="286139"/>
                      <a:pt x="644577" y="292308"/>
                    </a:cubicBezTo>
                    <a:cubicBezTo>
                      <a:pt x="657517" y="308483"/>
                      <a:pt x="679039" y="310292"/>
                      <a:pt x="697042" y="314793"/>
                    </a:cubicBezTo>
                    <a:cubicBezTo>
                      <a:pt x="699540" y="302301"/>
                      <a:pt x="694589" y="285276"/>
                      <a:pt x="704537" y="277318"/>
                    </a:cubicBezTo>
                    <a:cubicBezTo>
                      <a:pt x="725581" y="260483"/>
                      <a:pt x="744261" y="299427"/>
                      <a:pt x="749508" y="307298"/>
                    </a:cubicBezTo>
                    <a:cubicBezTo>
                      <a:pt x="759501" y="304800"/>
                      <a:pt x="770020" y="303861"/>
                      <a:pt x="779488" y="299803"/>
                    </a:cubicBezTo>
                    <a:cubicBezTo>
                      <a:pt x="787768" y="296255"/>
                      <a:pt x="792965" y="284813"/>
                      <a:pt x="801973" y="284813"/>
                    </a:cubicBezTo>
                    <a:cubicBezTo>
                      <a:pt x="817774" y="284813"/>
                      <a:pt x="846944" y="299803"/>
                      <a:pt x="846944" y="299803"/>
                    </a:cubicBezTo>
                    <a:cubicBezTo>
                      <a:pt x="854439" y="282315"/>
                      <a:pt x="862363" y="265004"/>
                      <a:pt x="869429" y="247338"/>
                    </a:cubicBezTo>
                    <a:cubicBezTo>
                      <a:pt x="872363" y="240002"/>
                      <a:pt x="870755" y="229788"/>
                      <a:pt x="876924" y="224852"/>
                    </a:cubicBezTo>
                    <a:cubicBezTo>
                      <a:pt x="884968" y="218417"/>
                      <a:pt x="896911" y="219855"/>
                      <a:pt x="906904" y="217357"/>
                    </a:cubicBezTo>
                    <a:cubicBezTo>
                      <a:pt x="919396" y="222354"/>
                      <a:pt x="931187" y="234986"/>
                      <a:pt x="944380" y="232347"/>
                    </a:cubicBezTo>
                    <a:cubicBezTo>
                      <a:pt x="960066" y="229210"/>
                      <a:pt x="968289" y="210845"/>
                      <a:pt x="981855" y="202367"/>
                    </a:cubicBezTo>
                    <a:cubicBezTo>
                      <a:pt x="988555" y="198180"/>
                      <a:pt x="996719" y="196951"/>
                      <a:pt x="1004341" y="194872"/>
                    </a:cubicBezTo>
                    <a:cubicBezTo>
                      <a:pt x="1024217" y="189451"/>
                      <a:pt x="1044756" y="186397"/>
                      <a:pt x="1064301" y="179882"/>
                    </a:cubicBezTo>
                    <a:cubicBezTo>
                      <a:pt x="1074901" y="176349"/>
                      <a:pt x="1084011" y="169293"/>
                      <a:pt x="1094281" y="164892"/>
                    </a:cubicBezTo>
                    <a:cubicBezTo>
                      <a:pt x="1101543" y="161780"/>
                      <a:pt x="1109272" y="159895"/>
                      <a:pt x="1116767" y="157397"/>
                    </a:cubicBezTo>
                    <a:cubicBezTo>
                      <a:pt x="1154145" y="166742"/>
                      <a:pt x="1149141" y="171191"/>
                      <a:pt x="1191718" y="149902"/>
                    </a:cubicBezTo>
                    <a:cubicBezTo>
                      <a:pt x="1202891" y="144315"/>
                      <a:pt x="1209538" y="130277"/>
                      <a:pt x="1221698" y="127416"/>
                    </a:cubicBezTo>
                    <a:cubicBezTo>
                      <a:pt x="1253407" y="119955"/>
                      <a:pt x="1286655" y="122419"/>
                      <a:pt x="1319134" y="119921"/>
                    </a:cubicBezTo>
                    <a:cubicBezTo>
                      <a:pt x="1412026" y="96698"/>
                      <a:pt x="1266352" y="127416"/>
                      <a:pt x="1394085" y="127416"/>
                    </a:cubicBezTo>
                    <a:cubicBezTo>
                      <a:pt x="1422018" y="127416"/>
                      <a:pt x="1449049" y="117423"/>
                      <a:pt x="1476531" y="112426"/>
                    </a:cubicBezTo>
                    <a:cubicBezTo>
                      <a:pt x="1494019" y="114924"/>
                      <a:pt x="1511365" y="121023"/>
                      <a:pt x="1528996" y="119921"/>
                    </a:cubicBezTo>
                    <a:cubicBezTo>
                      <a:pt x="1559835" y="117994"/>
                      <a:pt x="1589805" y="107147"/>
                      <a:pt x="1618937" y="97436"/>
                    </a:cubicBezTo>
                    <a:cubicBezTo>
                      <a:pt x="1702252" y="130762"/>
                      <a:pt x="1678962" y="105027"/>
                      <a:pt x="1708878" y="149902"/>
                    </a:cubicBezTo>
                    <a:cubicBezTo>
                      <a:pt x="1744169" y="144019"/>
                      <a:pt x="1816610" y="128158"/>
                      <a:pt x="1843790" y="149902"/>
                    </a:cubicBezTo>
                    <a:cubicBezTo>
                      <a:pt x="1876955" y="176434"/>
                      <a:pt x="1883282" y="225113"/>
                      <a:pt x="1903750" y="262328"/>
                    </a:cubicBezTo>
                    <a:cubicBezTo>
                      <a:pt x="1910771" y="275093"/>
                      <a:pt x="1918741" y="287311"/>
                      <a:pt x="1926236" y="299803"/>
                    </a:cubicBezTo>
                    <a:cubicBezTo>
                      <a:pt x="1931233" y="254833"/>
                      <a:pt x="1935781" y="209810"/>
                      <a:pt x="1941226" y="164892"/>
                    </a:cubicBezTo>
                    <a:cubicBezTo>
                      <a:pt x="1945775" y="127359"/>
                      <a:pt x="1929482" y="79199"/>
                      <a:pt x="1956216" y="52465"/>
                    </a:cubicBezTo>
                    <a:cubicBezTo>
                      <a:pt x="1972503" y="36178"/>
                      <a:pt x="1986196" y="87442"/>
                      <a:pt x="2001186" y="104931"/>
                    </a:cubicBezTo>
                    <a:cubicBezTo>
                      <a:pt x="2021173" y="167390"/>
                      <a:pt x="2047637" y="228136"/>
                      <a:pt x="2061147" y="292308"/>
                    </a:cubicBezTo>
                    <a:lnTo>
                      <a:pt x="2091127" y="434715"/>
                    </a:lnTo>
                    <a:cubicBezTo>
                      <a:pt x="2096910" y="214952"/>
                      <a:pt x="2046126" y="221897"/>
                      <a:pt x="2113613" y="127416"/>
                    </a:cubicBezTo>
                    <a:cubicBezTo>
                      <a:pt x="2120874" y="117251"/>
                      <a:pt x="2128603" y="107429"/>
                      <a:pt x="2136098" y="97436"/>
                    </a:cubicBezTo>
                    <a:cubicBezTo>
                      <a:pt x="2163580" y="149902"/>
                      <a:pt x="2193817" y="201014"/>
                      <a:pt x="2218544" y="254833"/>
                    </a:cubicBezTo>
                    <a:cubicBezTo>
                      <a:pt x="2249734" y="322717"/>
                      <a:pt x="2265261" y="380578"/>
                      <a:pt x="2286000" y="449705"/>
                    </a:cubicBezTo>
                    <a:cubicBezTo>
                      <a:pt x="2324633" y="78828"/>
                      <a:pt x="2269554" y="197782"/>
                      <a:pt x="2338465" y="59961"/>
                    </a:cubicBezTo>
                    <a:cubicBezTo>
                      <a:pt x="2370944" y="114925"/>
                      <a:pt x="2407350" y="167750"/>
                      <a:pt x="2435901" y="224852"/>
                    </a:cubicBezTo>
                    <a:cubicBezTo>
                      <a:pt x="2603940" y="560930"/>
                      <a:pt x="2445938" y="300869"/>
                      <a:pt x="2548327" y="464695"/>
                    </a:cubicBezTo>
                    <a:cubicBezTo>
                      <a:pt x="2566105" y="411362"/>
                      <a:pt x="2596110" y="328280"/>
                      <a:pt x="2608288" y="269823"/>
                    </a:cubicBezTo>
                    <a:cubicBezTo>
                      <a:pt x="2614990" y="237653"/>
                      <a:pt x="2617129" y="204667"/>
                      <a:pt x="2623278" y="172387"/>
                    </a:cubicBezTo>
                    <a:cubicBezTo>
                      <a:pt x="2627133" y="152149"/>
                      <a:pt x="2638268" y="112426"/>
                      <a:pt x="2638268" y="112426"/>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5" name="任意多边形: 形状 44">
                <a:extLst>
                  <a:ext uri="{FF2B5EF4-FFF2-40B4-BE49-F238E27FC236}">
                    <a16:creationId xmlns:a16="http://schemas.microsoft.com/office/drawing/2014/main" id="{31F7ADF7-39E8-437B-B668-9EF581D3B712}"/>
                  </a:ext>
                </a:extLst>
              </p:cNvPr>
              <p:cNvSpPr/>
              <p:nvPr/>
            </p:nvSpPr>
            <p:spPr bwMode="auto">
              <a:xfrm>
                <a:off x="4654449" y="5055861"/>
                <a:ext cx="2728210" cy="527972"/>
              </a:xfrm>
              <a:custGeom>
                <a:avLst/>
                <a:gdLst>
                  <a:gd name="connsiteX0" fmla="*/ 0 w 2728210"/>
                  <a:gd name="connsiteY0" fmla="*/ 527972 h 527972"/>
                  <a:gd name="connsiteX1" fmla="*/ 59960 w 2728210"/>
                  <a:gd name="connsiteY1" fmla="*/ 505487 h 527972"/>
                  <a:gd name="connsiteX2" fmla="*/ 89941 w 2728210"/>
                  <a:gd name="connsiteY2" fmla="*/ 483002 h 527972"/>
                  <a:gd name="connsiteX3" fmla="*/ 82446 w 2728210"/>
                  <a:gd name="connsiteY3" fmla="*/ 415546 h 527972"/>
                  <a:gd name="connsiteX4" fmla="*/ 44970 w 2728210"/>
                  <a:gd name="connsiteY4" fmla="*/ 363080 h 527972"/>
                  <a:gd name="connsiteX5" fmla="*/ 22485 w 2728210"/>
                  <a:gd name="connsiteY5" fmla="*/ 250654 h 527972"/>
                  <a:gd name="connsiteX6" fmla="*/ 29980 w 2728210"/>
                  <a:gd name="connsiteY6" fmla="*/ 228169 h 527972"/>
                  <a:gd name="connsiteX7" fmla="*/ 112426 w 2728210"/>
                  <a:gd name="connsiteY7" fmla="*/ 295625 h 527972"/>
                  <a:gd name="connsiteX8" fmla="*/ 142406 w 2728210"/>
                  <a:gd name="connsiteY8" fmla="*/ 318110 h 527972"/>
                  <a:gd name="connsiteX9" fmla="*/ 217357 w 2728210"/>
                  <a:gd name="connsiteY9" fmla="*/ 370575 h 527972"/>
                  <a:gd name="connsiteX10" fmla="*/ 262328 w 2728210"/>
                  <a:gd name="connsiteY10" fmla="*/ 235664 h 527972"/>
                  <a:gd name="connsiteX11" fmla="*/ 337278 w 2728210"/>
                  <a:gd name="connsiteY11" fmla="*/ 78267 h 527972"/>
                  <a:gd name="connsiteX12" fmla="*/ 412229 w 2728210"/>
                  <a:gd name="connsiteY12" fmla="*/ 265644 h 527972"/>
                  <a:gd name="connsiteX13" fmla="*/ 442210 w 2728210"/>
                  <a:gd name="connsiteY13" fmla="*/ 355585 h 527972"/>
                  <a:gd name="connsiteX14" fmla="*/ 464695 w 2728210"/>
                  <a:gd name="connsiteY14" fmla="*/ 205684 h 527972"/>
                  <a:gd name="connsiteX15" fmla="*/ 487180 w 2728210"/>
                  <a:gd name="connsiteY15" fmla="*/ 145723 h 527972"/>
                  <a:gd name="connsiteX16" fmla="*/ 502170 w 2728210"/>
                  <a:gd name="connsiteY16" fmla="*/ 100752 h 527972"/>
                  <a:gd name="connsiteX17" fmla="*/ 562131 w 2728210"/>
                  <a:gd name="connsiteY17" fmla="*/ 355585 h 527972"/>
                  <a:gd name="connsiteX18" fmla="*/ 592111 w 2728210"/>
                  <a:gd name="connsiteY18" fmla="*/ 445526 h 527972"/>
                  <a:gd name="connsiteX19" fmla="*/ 607101 w 2728210"/>
                  <a:gd name="connsiteY19" fmla="*/ 497992 h 527972"/>
                  <a:gd name="connsiteX20" fmla="*/ 629587 w 2728210"/>
                  <a:gd name="connsiteY20" fmla="*/ 363080 h 527972"/>
                  <a:gd name="connsiteX21" fmla="*/ 644577 w 2728210"/>
                  <a:gd name="connsiteY21" fmla="*/ 310615 h 527972"/>
                  <a:gd name="connsiteX22" fmla="*/ 652072 w 2728210"/>
                  <a:gd name="connsiteY22" fmla="*/ 280634 h 527972"/>
                  <a:gd name="connsiteX23" fmla="*/ 667062 w 2728210"/>
                  <a:gd name="connsiteY23" fmla="*/ 340595 h 527972"/>
                  <a:gd name="connsiteX24" fmla="*/ 682052 w 2728210"/>
                  <a:gd name="connsiteY24" fmla="*/ 445526 h 527972"/>
                  <a:gd name="connsiteX25" fmla="*/ 704537 w 2728210"/>
                  <a:gd name="connsiteY25" fmla="*/ 408051 h 527972"/>
                  <a:gd name="connsiteX26" fmla="*/ 734518 w 2728210"/>
                  <a:gd name="connsiteY26" fmla="*/ 250654 h 527972"/>
                  <a:gd name="connsiteX27" fmla="*/ 764498 w 2728210"/>
                  <a:gd name="connsiteY27" fmla="*/ 288129 h 527972"/>
                  <a:gd name="connsiteX28" fmla="*/ 801974 w 2728210"/>
                  <a:gd name="connsiteY28" fmla="*/ 265644 h 527972"/>
                  <a:gd name="connsiteX29" fmla="*/ 809469 w 2728210"/>
                  <a:gd name="connsiteY29" fmla="*/ 243159 h 527972"/>
                  <a:gd name="connsiteX30" fmla="*/ 869429 w 2728210"/>
                  <a:gd name="connsiteY30" fmla="*/ 265644 h 527972"/>
                  <a:gd name="connsiteX31" fmla="*/ 899410 w 2728210"/>
                  <a:gd name="connsiteY31" fmla="*/ 190693 h 527972"/>
                  <a:gd name="connsiteX32" fmla="*/ 906905 w 2728210"/>
                  <a:gd name="connsiteY32" fmla="*/ 160713 h 527972"/>
                  <a:gd name="connsiteX33" fmla="*/ 951875 w 2728210"/>
                  <a:gd name="connsiteY33" fmla="*/ 183198 h 527972"/>
                  <a:gd name="connsiteX34" fmla="*/ 974360 w 2728210"/>
                  <a:gd name="connsiteY34" fmla="*/ 190693 h 527972"/>
                  <a:gd name="connsiteX35" fmla="*/ 1041816 w 2728210"/>
                  <a:gd name="connsiteY35" fmla="*/ 168208 h 527972"/>
                  <a:gd name="connsiteX36" fmla="*/ 1064301 w 2728210"/>
                  <a:gd name="connsiteY36" fmla="*/ 175703 h 527972"/>
                  <a:gd name="connsiteX37" fmla="*/ 1086787 w 2728210"/>
                  <a:gd name="connsiteY37" fmla="*/ 153218 h 527972"/>
                  <a:gd name="connsiteX38" fmla="*/ 1101777 w 2728210"/>
                  <a:gd name="connsiteY38" fmla="*/ 123238 h 527972"/>
                  <a:gd name="connsiteX39" fmla="*/ 1139252 w 2728210"/>
                  <a:gd name="connsiteY39" fmla="*/ 138228 h 527972"/>
                  <a:gd name="connsiteX40" fmla="*/ 1176728 w 2728210"/>
                  <a:gd name="connsiteY40" fmla="*/ 145723 h 527972"/>
                  <a:gd name="connsiteX41" fmla="*/ 1199213 w 2728210"/>
                  <a:gd name="connsiteY41" fmla="*/ 100752 h 527972"/>
                  <a:gd name="connsiteX42" fmla="*/ 1206708 w 2728210"/>
                  <a:gd name="connsiteY42" fmla="*/ 78267 h 527972"/>
                  <a:gd name="connsiteX43" fmla="*/ 1229193 w 2728210"/>
                  <a:gd name="connsiteY43" fmla="*/ 70772 h 527972"/>
                  <a:gd name="connsiteX44" fmla="*/ 1281659 w 2728210"/>
                  <a:gd name="connsiteY44" fmla="*/ 100752 h 527972"/>
                  <a:gd name="connsiteX45" fmla="*/ 1304144 w 2728210"/>
                  <a:gd name="connsiteY45" fmla="*/ 115743 h 527972"/>
                  <a:gd name="connsiteX46" fmla="*/ 1326629 w 2728210"/>
                  <a:gd name="connsiteY46" fmla="*/ 123238 h 527972"/>
                  <a:gd name="connsiteX47" fmla="*/ 1364105 w 2728210"/>
                  <a:gd name="connsiteY47" fmla="*/ 108248 h 527972"/>
                  <a:gd name="connsiteX48" fmla="*/ 1394085 w 2728210"/>
                  <a:gd name="connsiteY48" fmla="*/ 63277 h 527972"/>
                  <a:gd name="connsiteX49" fmla="*/ 1446551 w 2728210"/>
                  <a:gd name="connsiteY49" fmla="*/ 115743 h 527972"/>
                  <a:gd name="connsiteX50" fmla="*/ 1476531 w 2728210"/>
                  <a:gd name="connsiteY50" fmla="*/ 130733 h 527972"/>
                  <a:gd name="connsiteX51" fmla="*/ 1499016 w 2728210"/>
                  <a:gd name="connsiteY51" fmla="*/ 115743 h 527972"/>
                  <a:gd name="connsiteX52" fmla="*/ 1514006 w 2728210"/>
                  <a:gd name="connsiteY52" fmla="*/ 100752 h 527972"/>
                  <a:gd name="connsiteX53" fmla="*/ 1543987 w 2728210"/>
                  <a:gd name="connsiteY53" fmla="*/ 85762 h 527972"/>
                  <a:gd name="connsiteX54" fmla="*/ 1566472 w 2728210"/>
                  <a:gd name="connsiteY54" fmla="*/ 100752 h 527972"/>
                  <a:gd name="connsiteX55" fmla="*/ 1588957 w 2728210"/>
                  <a:gd name="connsiteY55" fmla="*/ 123238 h 527972"/>
                  <a:gd name="connsiteX56" fmla="*/ 1611442 w 2728210"/>
                  <a:gd name="connsiteY56" fmla="*/ 130733 h 527972"/>
                  <a:gd name="connsiteX57" fmla="*/ 1648918 w 2728210"/>
                  <a:gd name="connsiteY57" fmla="*/ 108248 h 527972"/>
                  <a:gd name="connsiteX58" fmla="*/ 1671403 w 2728210"/>
                  <a:gd name="connsiteY58" fmla="*/ 93257 h 527972"/>
                  <a:gd name="connsiteX59" fmla="*/ 1738859 w 2728210"/>
                  <a:gd name="connsiteY59" fmla="*/ 123238 h 527972"/>
                  <a:gd name="connsiteX60" fmla="*/ 1768839 w 2728210"/>
                  <a:gd name="connsiteY60" fmla="*/ 115743 h 527972"/>
                  <a:gd name="connsiteX61" fmla="*/ 1791324 w 2728210"/>
                  <a:gd name="connsiteY61" fmla="*/ 100752 h 527972"/>
                  <a:gd name="connsiteX62" fmla="*/ 1813810 w 2728210"/>
                  <a:gd name="connsiteY62" fmla="*/ 123238 h 527972"/>
                  <a:gd name="connsiteX63" fmla="*/ 1858780 w 2728210"/>
                  <a:gd name="connsiteY63" fmla="*/ 168208 h 527972"/>
                  <a:gd name="connsiteX64" fmla="*/ 1866275 w 2728210"/>
                  <a:gd name="connsiteY64" fmla="*/ 198189 h 527972"/>
                  <a:gd name="connsiteX65" fmla="*/ 1896256 w 2728210"/>
                  <a:gd name="connsiteY65" fmla="*/ 258149 h 527972"/>
                  <a:gd name="connsiteX66" fmla="*/ 1911246 w 2728210"/>
                  <a:gd name="connsiteY66" fmla="*/ 235664 h 527972"/>
                  <a:gd name="connsiteX67" fmla="*/ 1926236 w 2728210"/>
                  <a:gd name="connsiteY67" fmla="*/ 258149 h 527972"/>
                  <a:gd name="connsiteX68" fmla="*/ 1941226 w 2728210"/>
                  <a:gd name="connsiteY68" fmla="*/ 355585 h 527972"/>
                  <a:gd name="connsiteX69" fmla="*/ 1993692 w 2728210"/>
                  <a:gd name="connsiteY69" fmla="*/ 393061 h 527972"/>
                  <a:gd name="connsiteX70" fmla="*/ 2001187 w 2728210"/>
                  <a:gd name="connsiteY70" fmla="*/ 415546 h 527972"/>
                  <a:gd name="connsiteX71" fmla="*/ 2008682 w 2728210"/>
                  <a:gd name="connsiteY71" fmla="*/ 453021 h 527972"/>
                  <a:gd name="connsiteX72" fmla="*/ 2038662 w 2728210"/>
                  <a:gd name="connsiteY72" fmla="*/ 468011 h 527972"/>
                  <a:gd name="connsiteX73" fmla="*/ 2053652 w 2728210"/>
                  <a:gd name="connsiteY73" fmla="*/ 483002 h 527972"/>
                  <a:gd name="connsiteX74" fmla="*/ 2098623 w 2728210"/>
                  <a:gd name="connsiteY74" fmla="*/ 468011 h 527972"/>
                  <a:gd name="connsiteX75" fmla="*/ 2166078 w 2728210"/>
                  <a:gd name="connsiteY75" fmla="*/ 460516 h 527972"/>
                  <a:gd name="connsiteX76" fmla="*/ 2196059 w 2728210"/>
                  <a:gd name="connsiteY76" fmla="*/ 453021 h 527972"/>
                  <a:gd name="connsiteX77" fmla="*/ 2203554 w 2728210"/>
                  <a:gd name="connsiteY77" fmla="*/ 318110 h 527972"/>
                  <a:gd name="connsiteX78" fmla="*/ 2211049 w 2728210"/>
                  <a:gd name="connsiteY78" fmla="*/ 228169 h 527972"/>
                  <a:gd name="connsiteX79" fmla="*/ 2241029 w 2728210"/>
                  <a:gd name="connsiteY79" fmla="*/ 243159 h 527972"/>
                  <a:gd name="connsiteX80" fmla="*/ 2345960 w 2728210"/>
                  <a:gd name="connsiteY80" fmla="*/ 123238 h 527972"/>
                  <a:gd name="connsiteX81" fmla="*/ 2383436 w 2728210"/>
                  <a:gd name="connsiteY81" fmla="*/ 78267 h 527972"/>
                  <a:gd name="connsiteX82" fmla="*/ 2398426 w 2728210"/>
                  <a:gd name="connsiteY82" fmla="*/ 3316 h 527972"/>
                  <a:gd name="connsiteX83" fmla="*/ 2488367 w 2728210"/>
                  <a:gd name="connsiteY83" fmla="*/ 198189 h 527972"/>
                  <a:gd name="connsiteX84" fmla="*/ 2563318 w 2728210"/>
                  <a:gd name="connsiteY84" fmla="*/ 370575 h 527972"/>
                  <a:gd name="connsiteX85" fmla="*/ 2585803 w 2728210"/>
                  <a:gd name="connsiteY85" fmla="*/ 415546 h 527972"/>
                  <a:gd name="connsiteX86" fmla="*/ 2593298 w 2728210"/>
                  <a:gd name="connsiteY86" fmla="*/ 445526 h 527972"/>
                  <a:gd name="connsiteX87" fmla="*/ 2615783 w 2728210"/>
                  <a:gd name="connsiteY87" fmla="*/ 460516 h 527972"/>
                  <a:gd name="connsiteX88" fmla="*/ 2675744 w 2728210"/>
                  <a:gd name="connsiteY88" fmla="*/ 100752 h 527972"/>
                  <a:gd name="connsiteX89" fmla="*/ 2728210 w 2728210"/>
                  <a:gd name="connsiteY89" fmla="*/ 100752 h 52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28210" h="527972">
                    <a:moveTo>
                      <a:pt x="0" y="527972"/>
                    </a:moveTo>
                    <a:cubicBezTo>
                      <a:pt x="19987" y="520477"/>
                      <a:pt x="40868" y="515033"/>
                      <a:pt x="59960" y="505487"/>
                    </a:cubicBezTo>
                    <a:cubicBezTo>
                      <a:pt x="71133" y="499900"/>
                      <a:pt x="86911" y="495121"/>
                      <a:pt x="89941" y="483002"/>
                    </a:cubicBezTo>
                    <a:cubicBezTo>
                      <a:pt x="95428" y="461054"/>
                      <a:pt x="90390" y="436729"/>
                      <a:pt x="82446" y="415546"/>
                    </a:cubicBezTo>
                    <a:cubicBezTo>
                      <a:pt x="74900" y="395422"/>
                      <a:pt x="57462" y="380569"/>
                      <a:pt x="44970" y="363080"/>
                    </a:cubicBezTo>
                    <a:cubicBezTo>
                      <a:pt x="33251" y="322064"/>
                      <a:pt x="22485" y="294534"/>
                      <a:pt x="22485" y="250654"/>
                    </a:cubicBezTo>
                    <a:cubicBezTo>
                      <a:pt x="22485" y="242754"/>
                      <a:pt x="27482" y="235664"/>
                      <a:pt x="29980" y="228169"/>
                    </a:cubicBezTo>
                    <a:lnTo>
                      <a:pt x="112426" y="295625"/>
                    </a:lnTo>
                    <a:cubicBezTo>
                      <a:pt x="122180" y="303428"/>
                      <a:pt x="132922" y="309981"/>
                      <a:pt x="142406" y="318110"/>
                    </a:cubicBezTo>
                    <a:cubicBezTo>
                      <a:pt x="200870" y="368221"/>
                      <a:pt x="173020" y="355796"/>
                      <a:pt x="217357" y="370575"/>
                    </a:cubicBezTo>
                    <a:cubicBezTo>
                      <a:pt x="232347" y="325605"/>
                      <a:pt x="241129" y="278063"/>
                      <a:pt x="262328" y="235664"/>
                    </a:cubicBezTo>
                    <a:cubicBezTo>
                      <a:pt x="328305" y="103709"/>
                      <a:pt x="305690" y="157238"/>
                      <a:pt x="337278" y="78267"/>
                    </a:cubicBezTo>
                    <a:cubicBezTo>
                      <a:pt x="375189" y="154088"/>
                      <a:pt x="384437" y="166385"/>
                      <a:pt x="412229" y="265644"/>
                    </a:cubicBezTo>
                    <a:cubicBezTo>
                      <a:pt x="439169" y="361861"/>
                      <a:pt x="396540" y="294694"/>
                      <a:pt x="442210" y="355585"/>
                    </a:cubicBezTo>
                    <a:cubicBezTo>
                      <a:pt x="449705" y="305618"/>
                      <a:pt x="454108" y="255088"/>
                      <a:pt x="464695" y="205684"/>
                    </a:cubicBezTo>
                    <a:cubicBezTo>
                      <a:pt x="469168" y="184812"/>
                      <a:pt x="480001" y="165826"/>
                      <a:pt x="487180" y="145723"/>
                    </a:cubicBezTo>
                    <a:cubicBezTo>
                      <a:pt x="492494" y="130842"/>
                      <a:pt x="497173" y="115742"/>
                      <a:pt x="502170" y="100752"/>
                    </a:cubicBezTo>
                    <a:cubicBezTo>
                      <a:pt x="586238" y="352953"/>
                      <a:pt x="495292" y="59582"/>
                      <a:pt x="562131" y="355585"/>
                    </a:cubicBezTo>
                    <a:cubicBezTo>
                      <a:pt x="569092" y="386411"/>
                      <a:pt x="582595" y="415391"/>
                      <a:pt x="592111" y="445526"/>
                    </a:cubicBezTo>
                    <a:cubicBezTo>
                      <a:pt x="597588" y="462870"/>
                      <a:pt x="602104" y="480503"/>
                      <a:pt x="607101" y="497992"/>
                    </a:cubicBezTo>
                    <a:cubicBezTo>
                      <a:pt x="639543" y="416889"/>
                      <a:pt x="608099" y="506331"/>
                      <a:pt x="629587" y="363080"/>
                    </a:cubicBezTo>
                    <a:cubicBezTo>
                      <a:pt x="632285" y="345093"/>
                      <a:pt x="639791" y="328162"/>
                      <a:pt x="644577" y="310615"/>
                    </a:cubicBezTo>
                    <a:cubicBezTo>
                      <a:pt x="647287" y="300677"/>
                      <a:pt x="649574" y="290628"/>
                      <a:pt x="652072" y="280634"/>
                    </a:cubicBezTo>
                    <a:cubicBezTo>
                      <a:pt x="657069" y="300621"/>
                      <a:pt x="663675" y="320273"/>
                      <a:pt x="667062" y="340595"/>
                    </a:cubicBezTo>
                    <a:cubicBezTo>
                      <a:pt x="692621" y="493953"/>
                      <a:pt x="661477" y="363225"/>
                      <a:pt x="682052" y="445526"/>
                    </a:cubicBezTo>
                    <a:cubicBezTo>
                      <a:pt x="689547" y="433034"/>
                      <a:pt x="702235" y="422436"/>
                      <a:pt x="704537" y="408051"/>
                    </a:cubicBezTo>
                    <a:cubicBezTo>
                      <a:pt x="730762" y="244147"/>
                      <a:pt x="661675" y="274935"/>
                      <a:pt x="734518" y="250654"/>
                    </a:cubicBezTo>
                    <a:cubicBezTo>
                      <a:pt x="738405" y="262315"/>
                      <a:pt x="742801" y="290841"/>
                      <a:pt x="764498" y="288129"/>
                    </a:cubicBezTo>
                    <a:cubicBezTo>
                      <a:pt x="778953" y="286322"/>
                      <a:pt x="789482" y="273139"/>
                      <a:pt x="801974" y="265644"/>
                    </a:cubicBezTo>
                    <a:cubicBezTo>
                      <a:pt x="804472" y="258149"/>
                      <a:pt x="803883" y="248745"/>
                      <a:pt x="809469" y="243159"/>
                    </a:cubicBezTo>
                    <a:cubicBezTo>
                      <a:pt x="833182" y="219446"/>
                      <a:pt x="854029" y="253324"/>
                      <a:pt x="869429" y="265644"/>
                    </a:cubicBezTo>
                    <a:cubicBezTo>
                      <a:pt x="879423" y="240660"/>
                      <a:pt x="890360" y="216034"/>
                      <a:pt x="899410" y="190693"/>
                    </a:cubicBezTo>
                    <a:cubicBezTo>
                      <a:pt x="902875" y="180992"/>
                      <a:pt x="896708" y="162170"/>
                      <a:pt x="906905" y="160713"/>
                    </a:cubicBezTo>
                    <a:cubicBezTo>
                      <a:pt x="923496" y="158343"/>
                      <a:pt x="936560" y="176391"/>
                      <a:pt x="951875" y="183198"/>
                    </a:cubicBezTo>
                    <a:cubicBezTo>
                      <a:pt x="959094" y="186407"/>
                      <a:pt x="966865" y="188195"/>
                      <a:pt x="974360" y="190693"/>
                    </a:cubicBezTo>
                    <a:cubicBezTo>
                      <a:pt x="998743" y="178502"/>
                      <a:pt x="1012758" y="168208"/>
                      <a:pt x="1041816" y="168208"/>
                    </a:cubicBezTo>
                    <a:cubicBezTo>
                      <a:pt x="1049716" y="168208"/>
                      <a:pt x="1056806" y="173205"/>
                      <a:pt x="1064301" y="175703"/>
                    </a:cubicBezTo>
                    <a:cubicBezTo>
                      <a:pt x="1071796" y="168208"/>
                      <a:pt x="1080626" y="161843"/>
                      <a:pt x="1086787" y="153218"/>
                    </a:cubicBezTo>
                    <a:cubicBezTo>
                      <a:pt x="1093281" y="144126"/>
                      <a:pt x="1091034" y="126307"/>
                      <a:pt x="1101777" y="123238"/>
                    </a:cubicBezTo>
                    <a:cubicBezTo>
                      <a:pt x="1114713" y="119542"/>
                      <a:pt x="1126365" y="134362"/>
                      <a:pt x="1139252" y="138228"/>
                    </a:cubicBezTo>
                    <a:cubicBezTo>
                      <a:pt x="1151454" y="141889"/>
                      <a:pt x="1164236" y="143225"/>
                      <a:pt x="1176728" y="145723"/>
                    </a:cubicBezTo>
                    <a:cubicBezTo>
                      <a:pt x="1184223" y="130733"/>
                      <a:pt x="1192406" y="116067"/>
                      <a:pt x="1199213" y="100752"/>
                    </a:cubicBezTo>
                    <a:cubicBezTo>
                      <a:pt x="1202422" y="93532"/>
                      <a:pt x="1201122" y="83853"/>
                      <a:pt x="1206708" y="78267"/>
                    </a:cubicBezTo>
                    <a:cubicBezTo>
                      <a:pt x="1212294" y="72681"/>
                      <a:pt x="1221698" y="73270"/>
                      <a:pt x="1229193" y="70772"/>
                    </a:cubicBezTo>
                    <a:cubicBezTo>
                      <a:pt x="1246682" y="80765"/>
                      <a:pt x="1264387" y="90389"/>
                      <a:pt x="1281659" y="100752"/>
                    </a:cubicBezTo>
                    <a:cubicBezTo>
                      <a:pt x="1289383" y="105387"/>
                      <a:pt x="1296087" y="111714"/>
                      <a:pt x="1304144" y="115743"/>
                    </a:cubicBezTo>
                    <a:cubicBezTo>
                      <a:pt x="1311210" y="119276"/>
                      <a:pt x="1319134" y="120740"/>
                      <a:pt x="1326629" y="123238"/>
                    </a:cubicBezTo>
                    <a:cubicBezTo>
                      <a:pt x="1339121" y="118241"/>
                      <a:pt x="1355349" y="118463"/>
                      <a:pt x="1364105" y="108248"/>
                    </a:cubicBezTo>
                    <a:cubicBezTo>
                      <a:pt x="1414755" y="49156"/>
                      <a:pt x="1333712" y="83401"/>
                      <a:pt x="1394085" y="63277"/>
                    </a:cubicBezTo>
                    <a:cubicBezTo>
                      <a:pt x="1444963" y="80236"/>
                      <a:pt x="1386416" y="55608"/>
                      <a:pt x="1446551" y="115743"/>
                    </a:cubicBezTo>
                    <a:cubicBezTo>
                      <a:pt x="1454451" y="123643"/>
                      <a:pt x="1466538" y="125736"/>
                      <a:pt x="1476531" y="130733"/>
                    </a:cubicBezTo>
                    <a:cubicBezTo>
                      <a:pt x="1484026" y="125736"/>
                      <a:pt x="1491982" y="121370"/>
                      <a:pt x="1499016" y="115743"/>
                    </a:cubicBezTo>
                    <a:cubicBezTo>
                      <a:pt x="1504534" y="111328"/>
                      <a:pt x="1508126" y="104672"/>
                      <a:pt x="1514006" y="100752"/>
                    </a:cubicBezTo>
                    <a:cubicBezTo>
                      <a:pt x="1523303" y="94554"/>
                      <a:pt x="1533993" y="90759"/>
                      <a:pt x="1543987" y="85762"/>
                    </a:cubicBezTo>
                    <a:cubicBezTo>
                      <a:pt x="1551482" y="90759"/>
                      <a:pt x="1559552" y="94985"/>
                      <a:pt x="1566472" y="100752"/>
                    </a:cubicBezTo>
                    <a:cubicBezTo>
                      <a:pt x="1574615" y="107538"/>
                      <a:pt x="1580138" y="117358"/>
                      <a:pt x="1588957" y="123238"/>
                    </a:cubicBezTo>
                    <a:cubicBezTo>
                      <a:pt x="1595530" y="127620"/>
                      <a:pt x="1603947" y="128235"/>
                      <a:pt x="1611442" y="130733"/>
                    </a:cubicBezTo>
                    <a:cubicBezTo>
                      <a:pt x="1623934" y="123238"/>
                      <a:pt x="1636564" y="115969"/>
                      <a:pt x="1648918" y="108248"/>
                    </a:cubicBezTo>
                    <a:cubicBezTo>
                      <a:pt x="1656557" y="103474"/>
                      <a:pt x="1662395" y="93257"/>
                      <a:pt x="1671403" y="93257"/>
                    </a:cubicBezTo>
                    <a:cubicBezTo>
                      <a:pt x="1680969" y="93257"/>
                      <a:pt x="1728637" y="118127"/>
                      <a:pt x="1738859" y="123238"/>
                    </a:cubicBezTo>
                    <a:cubicBezTo>
                      <a:pt x="1748852" y="120740"/>
                      <a:pt x="1759371" y="119801"/>
                      <a:pt x="1768839" y="115743"/>
                    </a:cubicBezTo>
                    <a:cubicBezTo>
                      <a:pt x="1777119" y="112194"/>
                      <a:pt x="1782439" y="99271"/>
                      <a:pt x="1791324" y="100752"/>
                    </a:cubicBezTo>
                    <a:cubicBezTo>
                      <a:pt x="1801780" y="102495"/>
                      <a:pt x="1805667" y="116452"/>
                      <a:pt x="1813810" y="123238"/>
                    </a:cubicBezTo>
                    <a:cubicBezTo>
                      <a:pt x="1857649" y="159770"/>
                      <a:pt x="1815692" y="110757"/>
                      <a:pt x="1858780" y="168208"/>
                    </a:cubicBezTo>
                    <a:cubicBezTo>
                      <a:pt x="1861278" y="178202"/>
                      <a:pt x="1862091" y="188776"/>
                      <a:pt x="1866275" y="198189"/>
                    </a:cubicBezTo>
                    <a:cubicBezTo>
                      <a:pt x="1913488" y="304419"/>
                      <a:pt x="1872947" y="188230"/>
                      <a:pt x="1896256" y="258149"/>
                    </a:cubicBezTo>
                    <a:cubicBezTo>
                      <a:pt x="1901253" y="250654"/>
                      <a:pt x="1902238" y="235664"/>
                      <a:pt x="1911246" y="235664"/>
                    </a:cubicBezTo>
                    <a:cubicBezTo>
                      <a:pt x="1920254" y="235664"/>
                      <a:pt x="1924051" y="249410"/>
                      <a:pt x="1926236" y="258149"/>
                    </a:cubicBezTo>
                    <a:cubicBezTo>
                      <a:pt x="1934206" y="290029"/>
                      <a:pt x="1926530" y="326193"/>
                      <a:pt x="1941226" y="355585"/>
                    </a:cubicBezTo>
                    <a:cubicBezTo>
                      <a:pt x="1950837" y="374808"/>
                      <a:pt x="1976203" y="380569"/>
                      <a:pt x="1993692" y="393061"/>
                    </a:cubicBezTo>
                    <a:cubicBezTo>
                      <a:pt x="1996190" y="400556"/>
                      <a:pt x="1999271" y="407881"/>
                      <a:pt x="2001187" y="415546"/>
                    </a:cubicBezTo>
                    <a:cubicBezTo>
                      <a:pt x="2004277" y="427905"/>
                      <a:pt x="2001278" y="442655"/>
                      <a:pt x="2008682" y="453021"/>
                    </a:cubicBezTo>
                    <a:cubicBezTo>
                      <a:pt x="2015176" y="462113"/>
                      <a:pt x="2028669" y="463014"/>
                      <a:pt x="2038662" y="468011"/>
                    </a:cubicBezTo>
                    <a:cubicBezTo>
                      <a:pt x="2043659" y="473008"/>
                      <a:pt x="2046585" y="483002"/>
                      <a:pt x="2053652" y="483002"/>
                    </a:cubicBezTo>
                    <a:cubicBezTo>
                      <a:pt x="2069453" y="483002"/>
                      <a:pt x="2083129" y="471110"/>
                      <a:pt x="2098623" y="468011"/>
                    </a:cubicBezTo>
                    <a:cubicBezTo>
                      <a:pt x="2120807" y="463574"/>
                      <a:pt x="2143593" y="463014"/>
                      <a:pt x="2166078" y="460516"/>
                    </a:cubicBezTo>
                    <a:cubicBezTo>
                      <a:pt x="2176072" y="458018"/>
                      <a:pt x="2193437" y="462983"/>
                      <a:pt x="2196059" y="453021"/>
                    </a:cubicBezTo>
                    <a:cubicBezTo>
                      <a:pt x="2207522" y="409464"/>
                      <a:pt x="2200558" y="363050"/>
                      <a:pt x="2203554" y="318110"/>
                    </a:cubicBezTo>
                    <a:cubicBezTo>
                      <a:pt x="2205555" y="288092"/>
                      <a:pt x="2208551" y="258149"/>
                      <a:pt x="2211049" y="228169"/>
                    </a:cubicBezTo>
                    <a:cubicBezTo>
                      <a:pt x="2221042" y="233166"/>
                      <a:pt x="2229856" y="243159"/>
                      <a:pt x="2241029" y="243159"/>
                    </a:cubicBezTo>
                    <a:cubicBezTo>
                      <a:pt x="2321293" y="243159"/>
                      <a:pt x="2306436" y="189111"/>
                      <a:pt x="2345960" y="123238"/>
                    </a:cubicBezTo>
                    <a:cubicBezTo>
                      <a:pt x="2355999" y="106506"/>
                      <a:pt x="2370944" y="93257"/>
                      <a:pt x="2383436" y="78267"/>
                    </a:cubicBezTo>
                    <a:cubicBezTo>
                      <a:pt x="2388433" y="53283"/>
                      <a:pt x="2381648" y="-15859"/>
                      <a:pt x="2398426" y="3316"/>
                    </a:cubicBezTo>
                    <a:cubicBezTo>
                      <a:pt x="2445537" y="57157"/>
                      <a:pt x="2460384" y="132346"/>
                      <a:pt x="2488367" y="198189"/>
                    </a:cubicBezTo>
                    <a:cubicBezTo>
                      <a:pt x="2590221" y="437847"/>
                      <a:pt x="2469210" y="194123"/>
                      <a:pt x="2563318" y="370575"/>
                    </a:cubicBezTo>
                    <a:cubicBezTo>
                      <a:pt x="2571205" y="385363"/>
                      <a:pt x="2579579" y="399985"/>
                      <a:pt x="2585803" y="415546"/>
                    </a:cubicBezTo>
                    <a:cubicBezTo>
                      <a:pt x="2589629" y="425110"/>
                      <a:pt x="2587584" y="436955"/>
                      <a:pt x="2593298" y="445526"/>
                    </a:cubicBezTo>
                    <a:cubicBezTo>
                      <a:pt x="2598295" y="453021"/>
                      <a:pt x="2608288" y="455519"/>
                      <a:pt x="2615783" y="460516"/>
                    </a:cubicBezTo>
                    <a:cubicBezTo>
                      <a:pt x="2636276" y="-41534"/>
                      <a:pt x="2509314" y="87950"/>
                      <a:pt x="2675744" y="100752"/>
                    </a:cubicBezTo>
                    <a:cubicBezTo>
                      <a:pt x="2693181" y="102093"/>
                      <a:pt x="2710721" y="100752"/>
                      <a:pt x="2728210" y="100752"/>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6" name="任意多边形: 形状 45">
                <a:extLst>
                  <a:ext uri="{FF2B5EF4-FFF2-40B4-BE49-F238E27FC236}">
                    <a16:creationId xmlns:a16="http://schemas.microsoft.com/office/drawing/2014/main" id="{B30E541C-818F-449D-920D-3D6ED2C046E4}"/>
                  </a:ext>
                </a:extLst>
              </p:cNvPr>
              <p:cNvSpPr/>
              <p:nvPr/>
            </p:nvSpPr>
            <p:spPr bwMode="auto">
              <a:xfrm>
                <a:off x="4646954" y="4999217"/>
                <a:ext cx="2593710" cy="622092"/>
              </a:xfrm>
              <a:custGeom>
                <a:avLst/>
                <a:gdLst>
                  <a:gd name="connsiteX0" fmla="*/ 0 w 2593710"/>
                  <a:gd name="connsiteY0" fmla="*/ 419724 h 622092"/>
                  <a:gd name="connsiteX1" fmla="*/ 37475 w 2593710"/>
                  <a:gd name="connsiteY1" fmla="*/ 337278 h 622092"/>
                  <a:gd name="connsiteX2" fmla="*/ 67455 w 2593710"/>
                  <a:gd name="connsiteY2" fmla="*/ 284813 h 622092"/>
                  <a:gd name="connsiteX3" fmla="*/ 89941 w 2593710"/>
                  <a:gd name="connsiteY3" fmla="*/ 217357 h 622092"/>
                  <a:gd name="connsiteX4" fmla="*/ 112426 w 2593710"/>
                  <a:gd name="connsiteY4" fmla="*/ 232347 h 622092"/>
                  <a:gd name="connsiteX5" fmla="*/ 232347 w 2593710"/>
                  <a:gd name="connsiteY5" fmla="*/ 487180 h 622092"/>
                  <a:gd name="connsiteX6" fmla="*/ 254832 w 2593710"/>
                  <a:gd name="connsiteY6" fmla="*/ 532151 h 622092"/>
                  <a:gd name="connsiteX7" fmla="*/ 337278 w 2593710"/>
                  <a:gd name="connsiteY7" fmla="*/ 517160 h 622092"/>
                  <a:gd name="connsiteX8" fmla="*/ 382249 w 2593710"/>
                  <a:gd name="connsiteY8" fmla="*/ 577121 h 622092"/>
                  <a:gd name="connsiteX9" fmla="*/ 539646 w 2593710"/>
                  <a:gd name="connsiteY9" fmla="*/ 554636 h 622092"/>
                  <a:gd name="connsiteX10" fmla="*/ 562131 w 2593710"/>
                  <a:gd name="connsiteY10" fmla="*/ 622092 h 622092"/>
                  <a:gd name="connsiteX11" fmla="*/ 577121 w 2593710"/>
                  <a:gd name="connsiteY11" fmla="*/ 509665 h 622092"/>
                  <a:gd name="connsiteX12" fmla="*/ 592111 w 2593710"/>
                  <a:gd name="connsiteY12" fmla="*/ 479685 h 622092"/>
                  <a:gd name="connsiteX13" fmla="*/ 622091 w 2593710"/>
                  <a:gd name="connsiteY13" fmla="*/ 509665 h 622092"/>
                  <a:gd name="connsiteX14" fmla="*/ 637082 w 2593710"/>
                  <a:gd name="connsiteY14" fmla="*/ 389744 h 622092"/>
                  <a:gd name="connsiteX15" fmla="*/ 644577 w 2593710"/>
                  <a:gd name="connsiteY15" fmla="*/ 344773 h 622092"/>
                  <a:gd name="connsiteX16" fmla="*/ 652072 w 2593710"/>
                  <a:gd name="connsiteY16" fmla="*/ 0 h 622092"/>
                  <a:gd name="connsiteX17" fmla="*/ 667062 w 2593710"/>
                  <a:gd name="connsiteY17" fmla="*/ 52465 h 622092"/>
                  <a:gd name="connsiteX18" fmla="*/ 697042 w 2593710"/>
                  <a:gd name="connsiteY18" fmla="*/ 142406 h 622092"/>
                  <a:gd name="connsiteX19" fmla="*/ 704537 w 2593710"/>
                  <a:gd name="connsiteY19" fmla="*/ 187377 h 622092"/>
                  <a:gd name="connsiteX20" fmla="*/ 712032 w 2593710"/>
                  <a:gd name="connsiteY20" fmla="*/ 217357 h 622092"/>
                  <a:gd name="connsiteX21" fmla="*/ 719528 w 2593710"/>
                  <a:gd name="connsiteY21" fmla="*/ 314793 h 622092"/>
                  <a:gd name="connsiteX22" fmla="*/ 727023 w 2593710"/>
                  <a:gd name="connsiteY22" fmla="*/ 344773 h 622092"/>
                  <a:gd name="connsiteX23" fmla="*/ 734518 w 2593710"/>
                  <a:gd name="connsiteY23" fmla="*/ 382249 h 622092"/>
                  <a:gd name="connsiteX24" fmla="*/ 757003 w 2593710"/>
                  <a:gd name="connsiteY24" fmla="*/ 367259 h 622092"/>
                  <a:gd name="connsiteX25" fmla="*/ 764498 w 2593710"/>
                  <a:gd name="connsiteY25" fmla="*/ 329783 h 622092"/>
                  <a:gd name="connsiteX26" fmla="*/ 779488 w 2593710"/>
                  <a:gd name="connsiteY26" fmla="*/ 307298 h 622092"/>
                  <a:gd name="connsiteX27" fmla="*/ 816964 w 2593710"/>
                  <a:gd name="connsiteY27" fmla="*/ 322288 h 622092"/>
                  <a:gd name="connsiteX28" fmla="*/ 854439 w 2593710"/>
                  <a:gd name="connsiteY28" fmla="*/ 247337 h 622092"/>
                  <a:gd name="connsiteX29" fmla="*/ 906905 w 2593710"/>
                  <a:gd name="connsiteY29" fmla="*/ 262328 h 622092"/>
                  <a:gd name="connsiteX30" fmla="*/ 944380 w 2593710"/>
                  <a:gd name="connsiteY30" fmla="*/ 209862 h 622092"/>
                  <a:gd name="connsiteX31" fmla="*/ 1049311 w 2593710"/>
                  <a:gd name="connsiteY31" fmla="*/ 217357 h 622092"/>
                  <a:gd name="connsiteX32" fmla="*/ 1086787 w 2593710"/>
                  <a:gd name="connsiteY32" fmla="*/ 232347 h 622092"/>
                  <a:gd name="connsiteX33" fmla="*/ 1131757 w 2593710"/>
                  <a:gd name="connsiteY33" fmla="*/ 254833 h 622092"/>
                  <a:gd name="connsiteX34" fmla="*/ 1146747 w 2593710"/>
                  <a:gd name="connsiteY34" fmla="*/ 232347 h 622092"/>
                  <a:gd name="connsiteX35" fmla="*/ 1214203 w 2593710"/>
                  <a:gd name="connsiteY35" fmla="*/ 194872 h 622092"/>
                  <a:gd name="connsiteX36" fmla="*/ 1386590 w 2593710"/>
                  <a:gd name="connsiteY36" fmla="*/ 142406 h 622092"/>
                  <a:gd name="connsiteX37" fmla="*/ 1431560 w 2593710"/>
                  <a:gd name="connsiteY37" fmla="*/ 157396 h 622092"/>
                  <a:gd name="connsiteX38" fmla="*/ 1514006 w 2593710"/>
                  <a:gd name="connsiteY38" fmla="*/ 142406 h 622092"/>
                  <a:gd name="connsiteX39" fmla="*/ 1543987 w 2593710"/>
                  <a:gd name="connsiteY39" fmla="*/ 149901 h 622092"/>
                  <a:gd name="connsiteX40" fmla="*/ 1603947 w 2593710"/>
                  <a:gd name="connsiteY40" fmla="*/ 142406 h 622092"/>
                  <a:gd name="connsiteX41" fmla="*/ 1633928 w 2593710"/>
                  <a:gd name="connsiteY41" fmla="*/ 164892 h 622092"/>
                  <a:gd name="connsiteX42" fmla="*/ 1678898 w 2593710"/>
                  <a:gd name="connsiteY42" fmla="*/ 172387 h 622092"/>
                  <a:gd name="connsiteX43" fmla="*/ 1701383 w 2593710"/>
                  <a:gd name="connsiteY43" fmla="*/ 179882 h 622092"/>
                  <a:gd name="connsiteX44" fmla="*/ 1761344 w 2593710"/>
                  <a:gd name="connsiteY44" fmla="*/ 172387 h 622092"/>
                  <a:gd name="connsiteX45" fmla="*/ 1836295 w 2593710"/>
                  <a:gd name="connsiteY45" fmla="*/ 187377 h 622092"/>
                  <a:gd name="connsiteX46" fmla="*/ 1866275 w 2593710"/>
                  <a:gd name="connsiteY46" fmla="*/ 164892 h 622092"/>
                  <a:gd name="connsiteX47" fmla="*/ 1888760 w 2593710"/>
                  <a:gd name="connsiteY47" fmla="*/ 67455 h 622092"/>
                  <a:gd name="connsiteX48" fmla="*/ 1903751 w 2593710"/>
                  <a:gd name="connsiteY48" fmla="*/ 14990 h 622092"/>
                  <a:gd name="connsiteX49" fmla="*/ 1941226 w 2593710"/>
                  <a:gd name="connsiteY49" fmla="*/ 67455 h 622092"/>
                  <a:gd name="connsiteX50" fmla="*/ 1948721 w 2593710"/>
                  <a:gd name="connsiteY50" fmla="*/ 97436 h 622092"/>
                  <a:gd name="connsiteX51" fmla="*/ 1978701 w 2593710"/>
                  <a:gd name="connsiteY51" fmla="*/ 89941 h 622092"/>
                  <a:gd name="connsiteX52" fmla="*/ 1993691 w 2593710"/>
                  <a:gd name="connsiteY52" fmla="*/ 119921 h 622092"/>
                  <a:gd name="connsiteX53" fmla="*/ 2001187 w 2593710"/>
                  <a:gd name="connsiteY53" fmla="*/ 202367 h 622092"/>
                  <a:gd name="connsiteX54" fmla="*/ 2016177 w 2593710"/>
                  <a:gd name="connsiteY54" fmla="*/ 457200 h 622092"/>
                  <a:gd name="connsiteX55" fmla="*/ 2053652 w 2593710"/>
                  <a:gd name="connsiteY55" fmla="*/ 449705 h 622092"/>
                  <a:gd name="connsiteX56" fmla="*/ 2098623 w 2593710"/>
                  <a:gd name="connsiteY56" fmla="*/ 524655 h 622092"/>
                  <a:gd name="connsiteX57" fmla="*/ 2128603 w 2593710"/>
                  <a:gd name="connsiteY57" fmla="*/ 547141 h 622092"/>
                  <a:gd name="connsiteX58" fmla="*/ 2173573 w 2593710"/>
                  <a:gd name="connsiteY58" fmla="*/ 524655 h 622092"/>
                  <a:gd name="connsiteX59" fmla="*/ 2211049 w 2593710"/>
                  <a:gd name="connsiteY59" fmla="*/ 509665 h 622092"/>
                  <a:gd name="connsiteX60" fmla="*/ 2271010 w 2593710"/>
                  <a:gd name="connsiteY60" fmla="*/ 599606 h 622092"/>
                  <a:gd name="connsiteX61" fmla="*/ 2300990 w 2593710"/>
                  <a:gd name="connsiteY61" fmla="*/ 562131 h 622092"/>
                  <a:gd name="connsiteX62" fmla="*/ 2338465 w 2593710"/>
                  <a:gd name="connsiteY62" fmla="*/ 427219 h 622092"/>
                  <a:gd name="connsiteX63" fmla="*/ 2390931 w 2593710"/>
                  <a:gd name="connsiteY63" fmla="*/ 464695 h 622092"/>
                  <a:gd name="connsiteX64" fmla="*/ 2420911 w 2593710"/>
                  <a:gd name="connsiteY64" fmla="*/ 494675 h 622092"/>
                  <a:gd name="connsiteX65" fmla="*/ 2458387 w 2593710"/>
                  <a:gd name="connsiteY65" fmla="*/ 397239 h 622092"/>
                  <a:gd name="connsiteX66" fmla="*/ 2480872 w 2593710"/>
                  <a:gd name="connsiteY66" fmla="*/ 322288 h 622092"/>
                  <a:gd name="connsiteX67" fmla="*/ 2495862 w 2593710"/>
                  <a:gd name="connsiteY67" fmla="*/ 37475 h 622092"/>
                  <a:gd name="connsiteX68" fmla="*/ 2525842 w 2593710"/>
                  <a:gd name="connsiteY68" fmla="*/ 59960 h 622092"/>
                  <a:gd name="connsiteX69" fmla="*/ 2593298 w 2593710"/>
                  <a:gd name="connsiteY69" fmla="*/ 164892 h 622092"/>
                  <a:gd name="connsiteX70" fmla="*/ 2593298 w 2593710"/>
                  <a:gd name="connsiteY70" fmla="*/ 172387 h 6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93710" h="622092">
                    <a:moveTo>
                      <a:pt x="0" y="419724"/>
                    </a:moveTo>
                    <a:cubicBezTo>
                      <a:pt x="12492" y="392242"/>
                      <a:pt x="23975" y="364279"/>
                      <a:pt x="37475" y="337278"/>
                    </a:cubicBezTo>
                    <a:cubicBezTo>
                      <a:pt x="46483" y="319262"/>
                      <a:pt x="59382" y="303266"/>
                      <a:pt x="67455" y="284813"/>
                    </a:cubicBezTo>
                    <a:cubicBezTo>
                      <a:pt x="76955" y="263099"/>
                      <a:pt x="89941" y="217357"/>
                      <a:pt x="89941" y="217357"/>
                    </a:cubicBezTo>
                    <a:cubicBezTo>
                      <a:pt x="97436" y="222354"/>
                      <a:pt x="107260" y="224967"/>
                      <a:pt x="112426" y="232347"/>
                    </a:cubicBezTo>
                    <a:cubicBezTo>
                      <a:pt x="223108" y="390465"/>
                      <a:pt x="174068" y="326912"/>
                      <a:pt x="232347" y="487180"/>
                    </a:cubicBezTo>
                    <a:cubicBezTo>
                      <a:pt x="238074" y="502931"/>
                      <a:pt x="247337" y="517161"/>
                      <a:pt x="254832" y="532151"/>
                    </a:cubicBezTo>
                    <a:cubicBezTo>
                      <a:pt x="283654" y="359226"/>
                      <a:pt x="257921" y="350510"/>
                      <a:pt x="337278" y="517160"/>
                    </a:cubicBezTo>
                    <a:cubicBezTo>
                      <a:pt x="362723" y="570595"/>
                      <a:pt x="336107" y="542514"/>
                      <a:pt x="382249" y="577121"/>
                    </a:cubicBezTo>
                    <a:cubicBezTo>
                      <a:pt x="519179" y="480464"/>
                      <a:pt x="493562" y="436136"/>
                      <a:pt x="539646" y="554636"/>
                    </a:cubicBezTo>
                    <a:cubicBezTo>
                      <a:pt x="548237" y="576726"/>
                      <a:pt x="554636" y="599607"/>
                      <a:pt x="562131" y="622092"/>
                    </a:cubicBezTo>
                    <a:cubicBezTo>
                      <a:pt x="567128" y="584616"/>
                      <a:pt x="569332" y="546661"/>
                      <a:pt x="577121" y="509665"/>
                    </a:cubicBezTo>
                    <a:cubicBezTo>
                      <a:pt x="579423" y="498732"/>
                      <a:pt x="580938" y="479685"/>
                      <a:pt x="592111" y="479685"/>
                    </a:cubicBezTo>
                    <a:cubicBezTo>
                      <a:pt x="606244" y="479685"/>
                      <a:pt x="612098" y="499672"/>
                      <a:pt x="622091" y="509665"/>
                    </a:cubicBezTo>
                    <a:cubicBezTo>
                      <a:pt x="627088" y="469691"/>
                      <a:pt x="631639" y="429659"/>
                      <a:pt x="637082" y="389744"/>
                    </a:cubicBezTo>
                    <a:cubicBezTo>
                      <a:pt x="639135" y="374686"/>
                      <a:pt x="643993" y="359959"/>
                      <a:pt x="644577" y="344773"/>
                    </a:cubicBezTo>
                    <a:cubicBezTo>
                      <a:pt x="648995" y="229906"/>
                      <a:pt x="649574" y="114924"/>
                      <a:pt x="652072" y="0"/>
                    </a:cubicBezTo>
                    <a:cubicBezTo>
                      <a:pt x="657069" y="17488"/>
                      <a:pt x="661585" y="35121"/>
                      <a:pt x="667062" y="52465"/>
                    </a:cubicBezTo>
                    <a:cubicBezTo>
                      <a:pt x="676578" y="82600"/>
                      <a:pt x="688584" y="111957"/>
                      <a:pt x="697042" y="142406"/>
                    </a:cubicBezTo>
                    <a:cubicBezTo>
                      <a:pt x="701109" y="157049"/>
                      <a:pt x="701557" y="172475"/>
                      <a:pt x="704537" y="187377"/>
                    </a:cubicBezTo>
                    <a:cubicBezTo>
                      <a:pt x="706557" y="197478"/>
                      <a:pt x="709534" y="207364"/>
                      <a:pt x="712032" y="217357"/>
                    </a:cubicBezTo>
                    <a:cubicBezTo>
                      <a:pt x="714531" y="249836"/>
                      <a:pt x="715722" y="282442"/>
                      <a:pt x="719528" y="314793"/>
                    </a:cubicBezTo>
                    <a:cubicBezTo>
                      <a:pt x="720732" y="325023"/>
                      <a:pt x="724788" y="334717"/>
                      <a:pt x="727023" y="344773"/>
                    </a:cubicBezTo>
                    <a:cubicBezTo>
                      <a:pt x="729787" y="357209"/>
                      <a:pt x="732020" y="369757"/>
                      <a:pt x="734518" y="382249"/>
                    </a:cubicBezTo>
                    <a:cubicBezTo>
                      <a:pt x="742013" y="377252"/>
                      <a:pt x="752534" y="375080"/>
                      <a:pt x="757003" y="367259"/>
                    </a:cubicBezTo>
                    <a:cubicBezTo>
                      <a:pt x="763323" y="356198"/>
                      <a:pt x="760025" y="341711"/>
                      <a:pt x="764498" y="329783"/>
                    </a:cubicBezTo>
                    <a:cubicBezTo>
                      <a:pt x="767661" y="321349"/>
                      <a:pt x="774491" y="314793"/>
                      <a:pt x="779488" y="307298"/>
                    </a:cubicBezTo>
                    <a:cubicBezTo>
                      <a:pt x="791980" y="312295"/>
                      <a:pt x="803614" y="323957"/>
                      <a:pt x="816964" y="322288"/>
                    </a:cubicBezTo>
                    <a:cubicBezTo>
                      <a:pt x="843147" y="319015"/>
                      <a:pt x="852262" y="254958"/>
                      <a:pt x="854439" y="247337"/>
                    </a:cubicBezTo>
                    <a:cubicBezTo>
                      <a:pt x="871928" y="252334"/>
                      <a:pt x="889070" y="265895"/>
                      <a:pt x="906905" y="262328"/>
                    </a:cubicBezTo>
                    <a:cubicBezTo>
                      <a:pt x="910480" y="261613"/>
                      <a:pt x="939994" y="216441"/>
                      <a:pt x="944380" y="209862"/>
                    </a:cubicBezTo>
                    <a:cubicBezTo>
                      <a:pt x="1019084" y="228538"/>
                      <a:pt x="984019" y="228239"/>
                      <a:pt x="1049311" y="217357"/>
                    </a:cubicBezTo>
                    <a:cubicBezTo>
                      <a:pt x="1061803" y="222354"/>
                      <a:pt x="1077273" y="222833"/>
                      <a:pt x="1086787" y="232347"/>
                    </a:cubicBezTo>
                    <a:cubicBezTo>
                      <a:pt x="1125067" y="270627"/>
                      <a:pt x="1073848" y="283787"/>
                      <a:pt x="1131757" y="254833"/>
                    </a:cubicBezTo>
                    <a:cubicBezTo>
                      <a:pt x="1136754" y="247338"/>
                      <a:pt x="1139968" y="238279"/>
                      <a:pt x="1146747" y="232347"/>
                    </a:cubicBezTo>
                    <a:cubicBezTo>
                      <a:pt x="1195234" y="189921"/>
                      <a:pt x="1175968" y="211600"/>
                      <a:pt x="1214203" y="194872"/>
                    </a:cubicBezTo>
                    <a:cubicBezTo>
                      <a:pt x="1343000" y="138523"/>
                      <a:pt x="1270034" y="154061"/>
                      <a:pt x="1386590" y="142406"/>
                    </a:cubicBezTo>
                    <a:cubicBezTo>
                      <a:pt x="1448423" y="121795"/>
                      <a:pt x="1364188" y="142425"/>
                      <a:pt x="1431560" y="157396"/>
                    </a:cubicBezTo>
                    <a:cubicBezTo>
                      <a:pt x="1436103" y="158406"/>
                      <a:pt x="1506051" y="143997"/>
                      <a:pt x="1514006" y="142406"/>
                    </a:cubicBezTo>
                    <a:cubicBezTo>
                      <a:pt x="1524000" y="144904"/>
                      <a:pt x="1533686" y="149901"/>
                      <a:pt x="1543987" y="149901"/>
                    </a:cubicBezTo>
                    <a:cubicBezTo>
                      <a:pt x="1564129" y="149901"/>
                      <a:pt x="1584079" y="139094"/>
                      <a:pt x="1603947" y="142406"/>
                    </a:cubicBezTo>
                    <a:cubicBezTo>
                      <a:pt x="1616269" y="144460"/>
                      <a:pt x="1622329" y="160252"/>
                      <a:pt x="1633928" y="164892"/>
                    </a:cubicBezTo>
                    <a:cubicBezTo>
                      <a:pt x="1648038" y="170536"/>
                      <a:pt x="1664063" y="169090"/>
                      <a:pt x="1678898" y="172387"/>
                    </a:cubicBezTo>
                    <a:cubicBezTo>
                      <a:pt x="1686610" y="174101"/>
                      <a:pt x="1693888" y="177384"/>
                      <a:pt x="1701383" y="179882"/>
                    </a:cubicBezTo>
                    <a:cubicBezTo>
                      <a:pt x="1721370" y="177384"/>
                      <a:pt x="1741201" y="172387"/>
                      <a:pt x="1761344" y="172387"/>
                    </a:cubicBezTo>
                    <a:cubicBezTo>
                      <a:pt x="1795794" y="172387"/>
                      <a:pt x="1808605" y="178147"/>
                      <a:pt x="1836295" y="187377"/>
                    </a:cubicBezTo>
                    <a:cubicBezTo>
                      <a:pt x="1846288" y="179882"/>
                      <a:pt x="1858146" y="174376"/>
                      <a:pt x="1866275" y="164892"/>
                    </a:cubicBezTo>
                    <a:cubicBezTo>
                      <a:pt x="1890155" y="137032"/>
                      <a:pt x="1882517" y="100748"/>
                      <a:pt x="1888760" y="67455"/>
                    </a:cubicBezTo>
                    <a:cubicBezTo>
                      <a:pt x="1892112" y="49578"/>
                      <a:pt x="1898754" y="32478"/>
                      <a:pt x="1903751" y="14990"/>
                    </a:cubicBezTo>
                    <a:cubicBezTo>
                      <a:pt x="1916243" y="32478"/>
                      <a:pt x="1930935" y="48588"/>
                      <a:pt x="1941226" y="67455"/>
                    </a:cubicBezTo>
                    <a:cubicBezTo>
                      <a:pt x="1946159" y="76498"/>
                      <a:pt x="1939888" y="92136"/>
                      <a:pt x="1948721" y="97436"/>
                    </a:cubicBezTo>
                    <a:cubicBezTo>
                      <a:pt x="1957554" y="102736"/>
                      <a:pt x="1968708" y="92439"/>
                      <a:pt x="1978701" y="89941"/>
                    </a:cubicBezTo>
                    <a:cubicBezTo>
                      <a:pt x="1983698" y="99934"/>
                      <a:pt x="1991500" y="108965"/>
                      <a:pt x="1993691" y="119921"/>
                    </a:cubicBezTo>
                    <a:cubicBezTo>
                      <a:pt x="1999103" y="146980"/>
                      <a:pt x="1999351" y="174833"/>
                      <a:pt x="2001187" y="202367"/>
                    </a:cubicBezTo>
                    <a:cubicBezTo>
                      <a:pt x="2006847" y="287270"/>
                      <a:pt x="2011180" y="372256"/>
                      <a:pt x="2016177" y="457200"/>
                    </a:cubicBezTo>
                    <a:cubicBezTo>
                      <a:pt x="2028669" y="454702"/>
                      <a:pt x="2043792" y="441638"/>
                      <a:pt x="2053652" y="449705"/>
                    </a:cubicBezTo>
                    <a:cubicBezTo>
                      <a:pt x="2076202" y="468155"/>
                      <a:pt x="2075315" y="507173"/>
                      <a:pt x="2098623" y="524655"/>
                    </a:cubicBezTo>
                    <a:lnTo>
                      <a:pt x="2128603" y="547141"/>
                    </a:lnTo>
                    <a:cubicBezTo>
                      <a:pt x="2143593" y="539646"/>
                      <a:pt x="2158316" y="531590"/>
                      <a:pt x="2173573" y="524655"/>
                    </a:cubicBezTo>
                    <a:cubicBezTo>
                      <a:pt x="2185821" y="519088"/>
                      <a:pt x="2200385" y="501462"/>
                      <a:pt x="2211049" y="509665"/>
                    </a:cubicBezTo>
                    <a:cubicBezTo>
                      <a:pt x="2239609" y="531634"/>
                      <a:pt x="2251023" y="569626"/>
                      <a:pt x="2271010" y="599606"/>
                    </a:cubicBezTo>
                    <a:cubicBezTo>
                      <a:pt x="2281003" y="587114"/>
                      <a:pt x="2294179" y="576606"/>
                      <a:pt x="2300990" y="562131"/>
                    </a:cubicBezTo>
                    <a:cubicBezTo>
                      <a:pt x="2327921" y="504902"/>
                      <a:pt x="2329552" y="480698"/>
                      <a:pt x="2338465" y="427219"/>
                    </a:cubicBezTo>
                    <a:cubicBezTo>
                      <a:pt x="2355954" y="439711"/>
                      <a:pt x="2374297" y="451085"/>
                      <a:pt x="2390931" y="464695"/>
                    </a:cubicBezTo>
                    <a:cubicBezTo>
                      <a:pt x="2401869" y="473644"/>
                      <a:pt x="2410918" y="504668"/>
                      <a:pt x="2420911" y="494675"/>
                    </a:cubicBezTo>
                    <a:cubicBezTo>
                      <a:pt x="2445517" y="470069"/>
                      <a:pt x="2446168" y="429822"/>
                      <a:pt x="2458387" y="397239"/>
                    </a:cubicBezTo>
                    <a:cubicBezTo>
                      <a:pt x="2466335" y="376044"/>
                      <a:pt x="2475910" y="339655"/>
                      <a:pt x="2480872" y="322288"/>
                    </a:cubicBezTo>
                    <a:cubicBezTo>
                      <a:pt x="2485869" y="227350"/>
                      <a:pt x="2479799" y="131177"/>
                      <a:pt x="2495862" y="37475"/>
                    </a:cubicBezTo>
                    <a:cubicBezTo>
                      <a:pt x="2497973" y="25163"/>
                      <a:pt x="2517773" y="50424"/>
                      <a:pt x="2525842" y="59960"/>
                    </a:cubicBezTo>
                    <a:cubicBezTo>
                      <a:pt x="2544058" y="81488"/>
                      <a:pt x="2579566" y="130560"/>
                      <a:pt x="2593298" y="164892"/>
                    </a:cubicBezTo>
                    <a:cubicBezTo>
                      <a:pt x="2594226" y="167212"/>
                      <a:pt x="2593298" y="169889"/>
                      <a:pt x="2593298" y="172387"/>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7" name="任意多边形: 形状 46">
                <a:extLst>
                  <a:ext uri="{FF2B5EF4-FFF2-40B4-BE49-F238E27FC236}">
                    <a16:creationId xmlns:a16="http://schemas.microsoft.com/office/drawing/2014/main" id="{6F727F99-326D-4D25-99B2-1F9F0AC7D895}"/>
                  </a:ext>
                </a:extLst>
              </p:cNvPr>
              <p:cNvSpPr/>
              <p:nvPr/>
            </p:nvSpPr>
            <p:spPr bwMode="auto">
              <a:xfrm>
                <a:off x="4624468" y="4991722"/>
                <a:ext cx="2780676" cy="585349"/>
              </a:xfrm>
              <a:custGeom>
                <a:avLst/>
                <a:gdLst>
                  <a:gd name="connsiteX0" fmla="*/ 0 w 2780676"/>
                  <a:gd name="connsiteY0" fmla="*/ 224852 h 585349"/>
                  <a:gd name="connsiteX1" fmla="*/ 22486 w 2780676"/>
                  <a:gd name="connsiteY1" fmla="*/ 187377 h 585349"/>
                  <a:gd name="connsiteX2" fmla="*/ 74951 w 2780676"/>
                  <a:gd name="connsiteY2" fmla="*/ 134911 h 585349"/>
                  <a:gd name="connsiteX3" fmla="*/ 112427 w 2780676"/>
                  <a:gd name="connsiteY3" fmla="*/ 59960 h 585349"/>
                  <a:gd name="connsiteX4" fmla="*/ 164892 w 2780676"/>
                  <a:gd name="connsiteY4" fmla="*/ 127416 h 585349"/>
                  <a:gd name="connsiteX5" fmla="*/ 202368 w 2780676"/>
                  <a:gd name="connsiteY5" fmla="*/ 247337 h 585349"/>
                  <a:gd name="connsiteX6" fmla="*/ 254833 w 2780676"/>
                  <a:gd name="connsiteY6" fmla="*/ 164891 h 585349"/>
                  <a:gd name="connsiteX7" fmla="*/ 284814 w 2780676"/>
                  <a:gd name="connsiteY7" fmla="*/ 127416 h 585349"/>
                  <a:gd name="connsiteX8" fmla="*/ 299804 w 2780676"/>
                  <a:gd name="connsiteY8" fmla="*/ 239842 h 585349"/>
                  <a:gd name="connsiteX9" fmla="*/ 329784 w 2780676"/>
                  <a:gd name="connsiteY9" fmla="*/ 307298 h 585349"/>
                  <a:gd name="connsiteX10" fmla="*/ 359764 w 2780676"/>
                  <a:gd name="connsiteY10" fmla="*/ 254832 h 585349"/>
                  <a:gd name="connsiteX11" fmla="*/ 382250 w 2780676"/>
                  <a:gd name="connsiteY11" fmla="*/ 397239 h 585349"/>
                  <a:gd name="connsiteX12" fmla="*/ 397240 w 2780676"/>
                  <a:gd name="connsiteY12" fmla="*/ 562131 h 585349"/>
                  <a:gd name="connsiteX13" fmla="*/ 404735 w 2780676"/>
                  <a:gd name="connsiteY13" fmla="*/ 427219 h 585349"/>
                  <a:gd name="connsiteX14" fmla="*/ 412230 w 2780676"/>
                  <a:gd name="connsiteY14" fmla="*/ 329783 h 585349"/>
                  <a:gd name="connsiteX15" fmla="*/ 434715 w 2780676"/>
                  <a:gd name="connsiteY15" fmla="*/ 344773 h 585349"/>
                  <a:gd name="connsiteX16" fmla="*/ 464696 w 2780676"/>
                  <a:gd name="connsiteY16" fmla="*/ 434714 h 585349"/>
                  <a:gd name="connsiteX17" fmla="*/ 472191 w 2780676"/>
                  <a:gd name="connsiteY17" fmla="*/ 472190 h 585349"/>
                  <a:gd name="connsiteX18" fmla="*/ 532151 w 2780676"/>
                  <a:gd name="connsiteY18" fmla="*/ 209862 h 585349"/>
                  <a:gd name="connsiteX19" fmla="*/ 547141 w 2780676"/>
                  <a:gd name="connsiteY19" fmla="*/ 112426 h 585349"/>
                  <a:gd name="connsiteX20" fmla="*/ 569627 w 2780676"/>
                  <a:gd name="connsiteY20" fmla="*/ 29980 h 585349"/>
                  <a:gd name="connsiteX21" fmla="*/ 584617 w 2780676"/>
                  <a:gd name="connsiteY21" fmla="*/ 7495 h 585349"/>
                  <a:gd name="connsiteX22" fmla="*/ 629587 w 2780676"/>
                  <a:gd name="connsiteY22" fmla="*/ 89941 h 585349"/>
                  <a:gd name="connsiteX23" fmla="*/ 644577 w 2780676"/>
                  <a:gd name="connsiteY23" fmla="*/ 179882 h 585349"/>
                  <a:gd name="connsiteX24" fmla="*/ 652073 w 2780676"/>
                  <a:gd name="connsiteY24" fmla="*/ 157396 h 585349"/>
                  <a:gd name="connsiteX25" fmla="*/ 682053 w 2780676"/>
                  <a:gd name="connsiteY25" fmla="*/ 7495 h 585349"/>
                  <a:gd name="connsiteX26" fmla="*/ 697043 w 2780676"/>
                  <a:gd name="connsiteY26" fmla="*/ 37475 h 585349"/>
                  <a:gd name="connsiteX27" fmla="*/ 719528 w 2780676"/>
                  <a:gd name="connsiteY27" fmla="*/ 202367 h 585349"/>
                  <a:gd name="connsiteX28" fmla="*/ 742014 w 2780676"/>
                  <a:gd name="connsiteY28" fmla="*/ 254832 h 585349"/>
                  <a:gd name="connsiteX29" fmla="*/ 757004 w 2780676"/>
                  <a:gd name="connsiteY29" fmla="*/ 329783 h 585349"/>
                  <a:gd name="connsiteX30" fmla="*/ 764499 w 2780676"/>
                  <a:gd name="connsiteY30" fmla="*/ 359764 h 585349"/>
                  <a:gd name="connsiteX31" fmla="*/ 794479 w 2780676"/>
                  <a:gd name="connsiteY31" fmla="*/ 322288 h 585349"/>
                  <a:gd name="connsiteX32" fmla="*/ 831955 w 2780676"/>
                  <a:gd name="connsiteY32" fmla="*/ 329783 h 585349"/>
                  <a:gd name="connsiteX33" fmla="*/ 861935 w 2780676"/>
                  <a:gd name="connsiteY33" fmla="*/ 307298 h 585349"/>
                  <a:gd name="connsiteX34" fmla="*/ 876925 w 2780676"/>
                  <a:gd name="connsiteY34" fmla="*/ 277318 h 585349"/>
                  <a:gd name="connsiteX35" fmla="*/ 899410 w 2780676"/>
                  <a:gd name="connsiteY35" fmla="*/ 262328 h 585349"/>
                  <a:gd name="connsiteX36" fmla="*/ 951876 w 2780676"/>
                  <a:gd name="connsiteY36" fmla="*/ 224852 h 585349"/>
                  <a:gd name="connsiteX37" fmla="*/ 1004341 w 2780676"/>
                  <a:gd name="connsiteY37" fmla="*/ 247337 h 585349"/>
                  <a:gd name="connsiteX38" fmla="*/ 1041817 w 2780676"/>
                  <a:gd name="connsiteY38" fmla="*/ 217357 h 585349"/>
                  <a:gd name="connsiteX39" fmla="*/ 1064302 w 2780676"/>
                  <a:gd name="connsiteY39" fmla="*/ 209862 h 585349"/>
                  <a:gd name="connsiteX40" fmla="*/ 1094282 w 2780676"/>
                  <a:gd name="connsiteY40" fmla="*/ 239842 h 585349"/>
                  <a:gd name="connsiteX41" fmla="*/ 1116768 w 2780676"/>
                  <a:gd name="connsiteY41" fmla="*/ 232347 h 585349"/>
                  <a:gd name="connsiteX42" fmla="*/ 1146748 w 2780676"/>
                  <a:gd name="connsiteY42" fmla="*/ 239842 h 585349"/>
                  <a:gd name="connsiteX43" fmla="*/ 1169233 w 2780676"/>
                  <a:gd name="connsiteY43" fmla="*/ 262328 h 585349"/>
                  <a:gd name="connsiteX44" fmla="*/ 1184223 w 2780676"/>
                  <a:gd name="connsiteY44" fmla="*/ 232347 h 585349"/>
                  <a:gd name="connsiteX45" fmla="*/ 1206709 w 2780676"/>
                  <a:gd name="connsiteY45" fmla="*/ 224852 h 585349"/>
                  <a:gd name="connsiteX46" fmla="*/ 1244184 w 2780676"/>
                  <a:gd name="connsiteY46" fmla="*/ 209862 h 585349"/>
                  <a:gd name="connsiteX47" fmla="*/ 1251679 w 2780676"/>
                  <a:gd name="connsiteY47" fmla="*/ 179882 h 585349"/>
                  <a:gd name="connsiteX48" fmla="*/ 1296650 w 2780676"/>
                  <a:gd name="connsiteY48" fmla="*/ 127416 h 585349"/>
                  <a:gd name="connsiteX49" fmla="*/ 1341620 w 2780676"/>
                  <a:gd name="connsiteY49" fmla="*/ 164891 h 585349"/>
                  <a:gd name="connsiteX50" fmla="*/ 1364105 w 2780676"/>
                  <a:gd name="connsiteY50" fmla="*/ 187377 h 585349"/>
                  <a:gd name="connsiteX51" fmla="*/ 1409076 w 2780676"/>
                  <a:gd name="connsiteY51" fmla="*/ 149901 h 585349"/>
                  <a:gd name="connsiteX52" fmla="*/ 1499017 w 2780676"/>
                  <a:gd name="connsiteY52" fmla="*/ 127416 h 585349"/>
                  <a:gd name="connsiteX53" fmla="*/ 1543987 w 2780676"/>
                  <a:gd name="connsiteY53" fmla="*/ 112426 h 585349"/>
                  <a:gd name="connsiteX54" fmla="*/ 1573968 w 2780676"/>
                  <a:gd name="connsiteY54" fmla="*/ 119921 h 585349"/>
                  <a:gd name="connsiteX55" fmla="*/ 1603948 w 2780676"/>
                  <a:gd name="connsiteY55" fmla="*/ 157396 h 585349"/>
                  <a:gd name="connsiteX56" fmla="*/ 1648918 w 2780676"/>
                  <a:gd name="connsiteY56" fmla="*/ 149901 h 585349"/>
                  <a:gd name="connsiteX57" fmla="*/ 1693889 w 2780676"/>
                  <a:gd name="connsiteY57" fmla="*/ 127416 h 585349"/>
                  <a:gd name="connsiteX58" fmla="*/ 1723869 w 2780676"/>
                  <a:gd name="connsiteY58" fmla="*/ 149901 h 585349"/>
                  <a:gd name="connsiteX59" fmla="*/ 1753850 w 2780676"/>
                  <a:gd name="connsiteY59" fmla="*/ 164891 h 585349"/>
                  <a:gd name="connsiteX60" fmla="*/ 1828800 w 2780676"/>
                  <a:gd name="connsiteY60" fmla="*/ 179882 h 585349"/>
                  <a:gd name="connsiteX61" fmla="*/ 1903751 w 2780676"/>
                  <a:gd name="connsiteY61" fmla="*/ 202367 h 585349"/>
                  <a:gd name="connsiteX62" fmla="*/ 1918741 w 2780676"/>
                  <a:gd name="connsiteY62" fmla="*/ 322288 h 585349"/>
                  <a:gd name="connsiteX63" fmla="*/ 1948722 w 2780676"/>
                  <a:gd name="connsiteY63" fmla="*/ 412229 h 585349"/>
                  <a:gd name="connsiteX64" fmla="*/ 1963712 w 2780676"/>
                  <a:gd name="connsiteY64" fmla="*/ 479685 h 585349"/>
                  <a:gd name="connsiteX65" fmla="*/ 2001187 w 2780676"/>
                  <a:gd name="connsiteY65" fmla="*/ 487180 h 585349"/>
                  <a:gd name="connsiteX66" fmla="*/ 2053653 w 2780676"/>
                  <a:gd name="connsiteY66" fmla="*/ 337278 h 585349"/>
                  <a:gd name="connsiteX67" fmla="*/ 2113614 w 2780676"/>
                  <a:gd name="connsiteY67" fmla="*/ 37475 h 585349"/>
                  <a:gd name="connsiteX68" fmla="*/ 2136099 w 2780676"/>
                  <a:gd name="connsiteY68" fmla="*/ 29980 h 585349"/>
                  <a:gd name="connsiteX69" fmla="*/ 2173574 w 2780676"/>
                  <a:gd name="connsiteY69" fmla="*/ 67455 h 585349"/>
                  <a:gd name="connsiteX70" fmla="*/ 2196059 w 2780676"/>
                  <a:gd name="connsiteY70" fmla="*/ 142406 h 585349"/>
                  <a:gd name="connsiteX71" fmla="*/ 2248525 w 2780676"/>
                  <a:gd name="connsiteY71" fmla="*/ 37475 h 585349"/>
                  <a:gd name="connsiteX72" fmla="*/ 2278505 w 2780676"/>
                  <a:gd name="connsiteY72" fmla="*/ 14990 h 585349"/>
                  <a:gd name="connsiteX73" fmla="*/ 2330971 w 2780676"/>
                  <a:gd name="connsiteY73" fmla="*/ 44970 h 585349"/>
                  <a:gd name="connsiteX74" fmla="*/ 2383437 w 2780676"/>
                  <a:gd name="connsiteY74" fmla="*/ 89941 h 585349"/>
                  <a:gd name="connsiteX75" fmla="*/ 2398427 w 2780676"/>
                  <a:gd name="connsiteY75" fmla="*/ 179882 h 585349"/>
                  <a:gd name="connsiteX76" fmla="*/ 2413417 w 2780676"/>
                  <a:gd name="connsiteY76" fmla="*/ 239842 h 585349"/>
                  <a:gd name="connsiteX77" fmla="*/ 2428407 w 2780676"/>
                  <a:gd name="connsiteY77" fmla="*/ 329783 h 585349"/>
                  <a:gd name="connsiteX78" fmla="*/ 2443397 w 2780676"/>
                  <a:gd name="connsiteY78" fmla="*/ 404734 h 585349"/>
                  <a:gd name="connsiteX79" fmla="*/ 2450892 w 2780676"/>
                  <a:gd name="connsiteY79" fmla="*/ 457200 h 585349"/>
                  <a:gd name="connsiteX80" fmla="*/ 2473377 w 2780676"/>
                  <a:gd name="connsiteY80" fmla="*/ 532150 h 585349"/>
                  <a:gd name="connsiteX81" fmla="*/ 2488368 w 2780676"/>
                  <a:gd name="connsiteY81" fmla="*/ 547141 h 585349"/>
                  <a:gd name="connsiteX82" fmla="*/ 2495863 w 2780676"/>
                  <a:gd name="connsiteY82" fmla="*/ 569626 h 585349"/>
                  <a:gd name="connsiteX83" fmla="*/ 2593299 w 2780676"/>
                  <a:gd name="connsiteY83" fmla="*/ 517160 h 585349"/>
                  <a:gd name="connsiteX84" fmla="*/ 2600794 w 2780676"/>
                  <a:gd name="connsiteY84" fmla="*/ 412229 h 585349"/>
                  <a:gd name="connsiteX85" fmla="*/ 2608289 w 2780676"/>
                  <a:gd name="connsiteY85" fmla="*/ 97436 h 585349"/>
                  <a:gd name="connsiteX86" fmla="*/ 2645764 w 2780676"/>
                  <a:gd name="connsiteY86" fmla="*/ 67455 h 585349"/>
                  <a:gd name="connsiteX87" fmla="*/ 2698230 w 2780676"/>
                  <a:gd name="connsiteY87" fmla="*/ 37475 h 585349"/>
                  <a:gd name="connsiteX88" fmla="*/ 2728210 w 2780676"/>
                  <a:gd name="connsiteY88" fmla="*/ 29980 h 585349"/>
                  <a:gd name="connsiteX89" fmla="*/ 2780676 w 2780676"/>
                  <a:gd name="connsiteY89" fmla="*/ 0 h 58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780676" h="585349">
                    <a:moveTo>
                      <a:pt x="0" y="224852"/>
                    </a:moveTo>
                    <a:cubicBezTo>
                      <a:pt x="7495" y="212360"/>
                      <a:pt x="13160" y="198568"/>
                      <a:pt x="22486" y="187377"/>
                    </a:cubicBezTo>
                    <a:cubicBezTo>
                      <a:pt x="38319" y="168377"/>
                      <a:pt x="60688" y="155117"/>
                      <a:pt x="74951" y="134911"/>
                    </a:cubicBezTo>
                    <a:cubicBezTo>
                      <a:pt x="91059" y="112091"/>
                      <a:pt x="99935" y="84944"/>
                      <a:pt x="112427" y="59960"/>
                    </a:cubicBezTo>
                    <a:cubicBezTo>
                      <a:pt x="129915" y="82445"/>
                      <a:pt x="150620" y="102764"/>
                      <a:pt x="164892" y="127416"/>
                    </a:cubicBezTo>
                    <a:cubicBezTo>
                      <a:pt x="194075" y="177822"/>
                      <a:pt x="194088" y="197655"/>
                      <a:pt x="202368" y="247337"/>
                    </a:cubicBezTo>
                    <a:cubicBezTo>
                      <a:pt x="219856" y="219855"/>
                      <a:pt x="236379" y="191734"/>
                      <a:pt x="254833" y="164891"/>
                    </a:cubicBezTo>
                    <a:cubicBezTo>
                      <a:pt x="263896" y="151709"/>
                      <a:pt x="276583" y="113698"/>
                      <a:pt x="284814" y="127416"/>
                    </a:cubicBezTo>
                    <a:cubicBezTo>
                      <a:pt x="304266" y="159835"/>
                      <a:pt x="290635" y="203164"/>
                      <a:pt x="299804" y="239842"/>
                    </a:cubicBezTo>
                    <a:cubicBezTo>
                      <a:pt x="305772" y="263713"/>
                      <a:pt x="319791" y="284813"/>
                      <a:pt x="329784" y="307298"/>
                    </a:cubicBezTo>
                    <a:cubicBezTo>
                      <a:pt x="339777" y="289809"/>
                      <a:pt x="349615" y="237433"/>
                      <a:pt x="359764" y="254832"/>
                    </a:cubicBezTo>
                    <a:cubicBezTo>
                      <a:pt x="383979" y="296343"/>
                      <a:pt x="377085" y="349460"/>
                      <a:pt x="382250" y="397239"/>
                    </a:cubicBezTo>
                    <a:cubicBezTo>
                      <a:pt x="403762" y="596219"/>
                      <a:pt x="375746" y="476154"/>
                      <a:pt x="397240" y="562131"/>
                    </a:cubicBezTo>
                    <a:cubicBezTo>
                      <a:pt x="399738" y="517160"/>
                      <a:pt x="401835" y="472166"/>
                      <a:pt x="404735" y="427219"/>
                    </a:cubicBezTo>
                    <a:cubicBezTo>
                      <a:pt x="406832" y="394712"/>
                      <a:pt x="401098" y="360396"/>
                      <a:pt x="412230" y="329783"/>
                    </a:cubicBezTo>
                    <a:cubicBezTo>
                      <a:pt x="415308" y="321317"/>
                      <a:pt x="427220" y="339776"/>
                      <a:pt x="434715" y="344773"/>
                    </a:cubicBezTo>
                    <a:cubicBezTo>
                      <a:pt x="444709" y="374753"/>
                      <a:pt x="455779" y="404396"/>
                      <a:pt x="464696" y="434714"/>
                    </a:cubicBezTo>
                    <a:cubicBezTo>
                      <a:pt x="468291" y="446936"/>
                      <a:pt x="468530" y="484392"/>
                      <a:pt x="472191" y="472190"/>
                    </a:cubicBezTo>
                    <a:cubicBezTo>
                      <a:pt x="497965" y="386275"/>
                      <a:pt x="518512" y="298517"/>
                      <a:pt x="532151" y="209862"/>
                    </a:cubicBezTo>
                    <a:cubicBezTo>
                      <a:pt x="537148" y="177383"/>
                      <a:pt x="541739" y="144840"/>
                      <a:pt x="547141" y="112426"/>
                    </a:cubicBezTo>
                    <a:cubicBezTo>
                      <a:pt x="551843" y="84216"/>
                      <a:pt x="557918" y="56325"/>
                      <a:pt x="569627" y="29980"/>
                    </a:cubicBezTo>
                    <a:cubicBezTo>
                      <a:pt x="573285" y="21749"/>
                      <a:pt x="579620" y="14990"/>
                      <a:pt x="584617" y="7495"/>
                    </a:cubicBezTo>
                    <a:cubicBezTo>
                      <a:pt x="599607" y="34977"/>
                      <a:pt x="619303" y="60374"/>
                      <a:pt x="629587" y="89941"/>
                    </a:cubicBezTo>
                    <a:cubicBezTo>
                      <a:pt x="639572" y="118648"/>
                      <a:pt x="634965" y="151048"/>
                      <a:pt x="644577" y="179882"/>
                    </a:cubicBezTo>
                    <a:cubicBezTo>
                      <a:pt x="647076" y="187377"/>
                      <a:pt x="650523" y="165143"/>
                      <a:pt x="652073" y="157396"/>
                    </a:cubicBezTo>
                    <a:cubicBezTo>
                      <a:pt x="683886" y="-1665"/>
                      <a:pt x="659462" y="75267"/>
                      <a:pt x="682053" y="7495"/>
                    </a:cubicBezTo>
                    <a:cubicBezTo>
                      <a:pt x="687050" y="17488"/>
                      <a:pt x="694933" y="26503"/>
                      <a:pt x="697043" y="37475"/>
                    </a:cubicBezTo>
                    <a:cubicBezTo>
                      <a:pt x="707519" y="91950"/>
                      <a:pt x="694720" y="152751"/>
                      <a:pt x="719528" y="202367"/>
                    </a:cubicBezTo>
                    <a:cubicBezTo>
                      <a:pt x="732849" y="229009"/>
                      <a:pt x="734663" y="229105"/>
                      <a:pt x="742014" y="254832"/>
                    </a:cubicBezTo>
                    <a:cubicBezTo>
                      <a:pt x="753618" y="295442"/>
                      <a:pt x="747192" y="280721"/>
                      <a:pt x="757004" y="329783"/>
                    </a:cubicBezTo>
                    <a:cubicBezTo>
                      <a:pt x="759024" y="339884"/>
                      <a:pt x="762001" y="349770"/>
                      <a:pt x="764499" y="359764"/>
                    </a:cubicBezTo>
                    <a:cubicBezTo>
                      <a:pt x="774492" y="347272"/>
                      <a:pt x="779860" y="328785"/>
                      <a:pt x="794479" y="322288"/>
                    </a:cubicBezTo>
                    <a:cubicBezTo>
                      <a:pt x="806120" y="317114"/>
                      <a:pt x="819519" y="332547"/>
                      <a:pt x="831955" y="329783"/>
                    </a:cubicBezTo>
                    <a:cubicBezTo>
                      <a:pt x="844149" y="327073"/>
                      <a:pt x="851942" y="314793"/>
                      <a:pt x="861935" y="307298"/>
                    </a:cubicBezTo>
                    <a:cubicBezTo>
                      <a:pt x="866932" y="297305"/>
                      <a:pt x="869772" y="285901"/>
                      <a:pt x="876925" y="277318"/>
                    </a:cubicBezTo>
                    <a:cubicBezTo>
                      <a:pt x="882692" y="270398"/>
                      <a:pt x="892080" y="267564"/>
                      <a:pt x="899410" y="262328"/>
                    </a:cubicBezTo>
                    <a:cubicBezTo>
                      <a:pt x="964487" y="215844"/>
                      <a:pt x="898886" y="260179"/>
                      <a:pt x="951876" y="224852"/>
                    </a:cubicBezTo>
                    <a:cubicBezTo>
                      <a:pt x="963181" y="232389"/>
                      <a:pt x="988208" y="252715"/>
                      <a:pt x="1004341" y="247337"/>
                    </a:cubicBezTo>
                    <a:cubicBezTo>
                      <a:pt x="1019517" y="242278"/>
                      <a:pt x="1028251" y="225836"/>
                      <a:pt x="1041817" y="217357"/>
                    </a:cubicBezTo>
                    <a:cubicBezTo>
                      <a:pt x="1048517" y="213170"/>
                      <a:pt x="1056807" y="212360"/>
                      <a:pt x="1064302" y="209862"/>
                    </a:cubicBezTo>
                    <a:cubicBezTo>
                      <a:pt x="1074295" y="219855"/>
                      <a:pt x="1081292" y="234275"/>
                      <a:pt x="1094282" y="239842"/>
                    </a:cubicBezTo>
                    <a:cubicBezTo>
                      <a:pt x="1101544" y="242954"/>
                      <a:pt x="1108867" y="232347"/>
                      <a:pt x="1116768" y="232347"/>
                    </a:cubicBezTo>
                    <a:cubicBezTo>
                      <a:pt x="1127069" y="232347"/>
                      <a:pt x="1136755" y="237344"/>
                      <a:pt x="1146748" y="239842"/>
                    </a:cubicBezTo>
                    <a:cubicBezTo>
                      <a:pt x="1154243" y="247337"/>
                      <a:pt x="1158839" y="264407"/>
                      <a:pt x="1169233" y="262328"/>
                    </a:cubicBezTo>
                    <a:cubicBezTo>
                      <a:pt x="1180189" y="260137"/>
                      <a:pt x="1176322" y="240248"/>
                      <a:pt x="1184223" y="232347"/>
                    </a:cubicBezTo>
                    <a:cubicBezTo>
                      <a:pt x="1189810" y="226760"/>
                      <a:pt x="1199311" y="227626"/>
                      <a:pt x="1206709" y="224852"/>
                    </a:cubicBezTo>
                    <a:cubicBezTo>
                      <a:pt x="1219306" y="220128"/>
                      <a:pt x="1231692" y="214859"/>
                      <a:pt x="1244184" y="209862"/>
                    </a:cubicBezTo>
                    <a:cubicBezTo>
                      <a:pt x="1246682" y="199869"/>
                      <a:pt x="1246677" y="188887"/>
                      <a:pt x="1251679" y="179882"/>
                    </a:cubicBezTo>
                    <a:cubicBezTo>
                      <a:pt x="1262430" y="160529"/>
                      <a:pt x="1280791" y="143274"/>
                      <a:pt x="1296650" y="127416"/>
                    </a:cubicBezTo>
                    <a:cubicBezTo>
                      <a:pt x="1311640" y="139908"/>
                      <a:pt x="1327036" y="151927"/>
                      <a:pt x="1341620" y="164891"/>
                    </a:cubicBezTo>
                    <a:cubicBezTo>
                      <a:pt x="1349542" y="171933"/>
                      <a:pt x="1353758" y="189676"/>
                      <a:pt x="1364105" y="187377"/>
                    </a:cubicBezTo>
                    <a:cubicBezTo>
                      <a:pt x="1383153" y="183144"/>
                      <a:pt x="1391245" y="157826"/>
                      <a:pt x="1409076" y="149901"/>
                    </a:cubicBezTo>
                    <a:cubicBezTo>
                      <a:pt x="1437316" y="137350"/>
                      <a:pt x="1469241" y="135687"/>
                      <a:pt x="1499017" y="127416"/>
                    </a:cubicBezTo>
                    <a:cubicBezTo>
                      <a:pt x="1514241" y="123187"/>
                      <a:pt x="1528997" y="117423"/>
                      <a:pt x="1543987" y="112426"/>
                    </a:cubicBezTo>
                    <a:cubicBezTo>
                      <a:pt x="1553981" y="114924"/>
                      <a:pt x="1565727" y="113740"/>
                      <a:pt x="1573968" y="119921"/>
                    </a:cubicBezTo>
                    <a:cubicBezTo>
                      <a:pt x="1586766" y="129519"/>
                      <a:pt x="1589095" y="151455"/>
                      <a:pt x="1603948" y="157396"/>
                    </a:cubicBezTo>
                    <a:cubicBezTo>
                      <a:pt x="1618058" y="163040"/>
                      <a:pt x="1633928" y="152399"/>
                      <a:pt x="1648918" y="149901"/>
                    </a:cubicBezTo>
                    <a:cubicBezTo>
                      <a:pt x="1663908" y="142406"/>
                      <a:pt x="1677129" y="127416"/>
                      <a:pt x="1693889" y="127416"/>
                    </a:cubicBezTo>
                    <a:cubicBezTo>
                      <a:pt x="1706381" y="127416"/>
                      <a:pt x="1713276" y="143281"/>
                      <a:pt x="1723869" y="149901"/>
                    </a:cubicBezTo>
                    <a:cubicBezTo>
                      <a:pt x="1733344" y="155823"/>
                      <a:pt x="1743107" y="161821"/>
                      <a:pt x="1753850" y="164891"/>
                    </a:cubicBezTo>
                    <a:cubicBezTo>
                      <a:pt x="1778348" y="171891"/>
                      <a:pt x="1804182" y="173317"/>
                      <a:pt x="1828800" y="179882"/>
                    </a:cubicBezTo>
                    <a:cubicBezTo>
                      <a:pt x="1976690" y="219320"/>
                      <a:pt x="1759738" y="173564"/>
                      <a:pt x="1903751" y="202367"/>
                    </a:cubicBezTo>
                    <a:cubicBezTo>
                      <a:pt x="1904769" y="211527"/>
                      <a:pt x="1914628" y="306658"/>
                      <a:pt x="1918741" y="322288"/>
                    </a:cubicBezTo>
                    <a:cubicBezTo>
                      <a:pt x="1926784" y="352850"/>
                      <a:pt x="1942524" y="381241"/>
                      <a:pt x="1948722" y="412229"/>
                    </a:cubicBezTo>
                    <a:cubicBezTo>
                      <a:pt x="1958237" y="459806"/>
                      <a:pt x="1953127" y="437346"/>
                      <a:pt x="1963712" y="479685"/>
                    </a:cubicBezTo>
                    <a:cubicBezTo>
                      <a:pt x="1971896" y="594258"/>
                      <a:pt x="1962573" y="641634"/>
                      <a:pt x="2001187" y="487180"/>
                    </a:cubicBezTo>
                    <a:cubicBezTo>
                      <a:pt x="2039260" y="334887"/>
                      <a:pt x="1984095" y="360464"/>
                      <a:pt x="2053653" y="337278"/>
                    </a:cubicBezTo>
                    <a:cubicBezTo>
                      <a:pt x="2168078" y="13072"/>
                      <a:pt x="2030359" y="437093"/>
                      <a:pt x="2113614" y="37475"/>
                    </a:cubicBezTo>
                    <a:cubicBezTo>
                      <a:pt x="2115225" y="29741"/>
                      <a:pt x="2128604" y="32478"/>
                      <a:pt x="2136099" y="29980"/>
                    </a:cubicBezTo>
                    <a:cubicBezTo>
                      <a:pt x="2148591" y="42472"/>
                      <a:pt x="2165261" y="51867"/>
                      <a:pt x="2173574" y="67455"/>
                    </a:cubicBezTo>
                    <a:cubicBezTo>
                      <a:pt x="2185849" y="90470"/>
                      <a:pt x="2171841" y="152093"/>
                      <a:pt x="2196059" y="142406"/>
                    </a:cubicBezTo>
                    <a:cubicBezTo>
                      <a:pt x="2232368" y="127883"/>
                      <a:pt x="2227281" y="70307"/>
                      <a:pt x="2248525" y="37475"/>
                    </a:cubicBezTo>
                    <a:cubicBezTo>
                      <a:pt x="2255311" y="26987"/>
                      <a:pt x="2268512" y="22485"/>
                      <a:pt x="2278505" y="14990"/>
                    </a:cubicBezTo>
                    <a:cubicBezTo>
                      <a:pt x="2295994" y="24983"/>
                      <a:pt x="2315916" y="31588"/>
                      <a:pt x="2330971" y="44970"/>
                    </a:cubicBezTo>
                    <a:cubicBezTo>
                      <a:pt x="2399725" y="106083"/>
                      <a:pt x="2278091" y="47801"/>
                      <a:pt x="2383437" y="89941"/>
                    </a:cubicBezTo>
                    <a:cubicBezTo>
                      <a:pt x="2388434" y="119921"/>
                      <a:pt x="2392466" y="150078"/>
                      <a:pt x="2398427" y="179882"/>
                    </a:cubicBezTo>
                    <a:cubicBezTo>
                      <a:pt x="2402467" y="200084"/>
                      <a:pt x="2409377" y="219640"/>
                      <a:pt x="2413417" y="239842"/>
                    </a:cubicBezTo>
                    <a:cubicBezTo>
                      <a:pt x="2419378" y="269646"/>
                      <a:pt x="2422970" y="299879"/>
                      <a:pt x="2428407" y="329783"/>
                    </a:cubicBezTo>
                    <a:cubicBezTo>
                      <a:pt x="2432965" y="354850"/>
                      <a:pt x="2438969" y="379643"/>
                      <a:pt x="2443397" y="404734"/>
                    </a:cubicBezTo>
                    <a:cubicBezTo>
                      <a:pt x="2446467" y="422131"/>
                      <a:pt x="2448206" y="439739"/>
                      <a:pt x="2450892" y="457200"/>
                    </a:cubicBezTo>
                    <a:cubicBezTo>
                      <a:pt x="2456327" y="492529"/>
                      <a:pt x="2454456" y="503768"/>
                      <a:pt x="2473377" y="532150"/>
                    </a:cubicBezTo>
                    <a:cubicBezTo>
                      <a:pt x="2477297" y="538030"/>
                      <a:pt x="2483371" y="542144"/>
                      <a:pt x="2488368" y="547141"/>
                    </a:cubicBezTo>
                    <a:cubicBezTo>
                      <a:pt x="2490866" y="554636"/>
                      <a:pt x="2487995" y="570341"/>
                      <a:pt x="2495863" y="569626"/>
                    </a:cubicBezTo>
                    <a:cubicBezTo>
                      <a:pt x="2551828" y="564538"/>
                      <a:pt x="2563143" y="547317"/>
                      <a:pt x="2593299" y="517160"/>
                    </a:cubicBezTo>
                    <a:cubicBezTo>
                      <a:pt x="2595797" y="482183"/>
                      <a:pt x="2599542" y="447273"/>
                      <a:pt x="2600794" y="412229"/>
                    </a:cubicBezTo>
                    <a:cubicBezTo>
                      <a:pt x="2604540" y="307335"/>
                      <a:pt x="2594714" y="201515"/>
                      <a:pt x="2608289" y="97436"/>
                    </a:cubicBezTo>
                    <a:cubicBezTo>
                      <a:pt x="2610358" y="81573"/>
                      <a:pt x="2632966" y="77053"/>
                      <a:pt x="2645764" y="67455"/>
                    </a:cubicBezTo>
                    <a:cubicBezTo>
                      <a:pt x="2660259" y="56584"/>
                      <a:pt x="2681635" y="43698"/>
                      <a:pt x="2698230" y="37475"/>
                    </a:cubicBezTo>
                    <a:cubicBezTo>
                      <a:pt x="2707875" y="33858"/>
                      <a:pt x="2718217" y="32478"/>
                      <a:pt x="2728210" y="29980"/>
                    </a:cubicBezTo>
                    <a:cubicBezTo>
                      <a:pt x="2770476" y="4621"/>
                      <a:pt x="2752656" y="14010"/>
                      <a:pt x="2780676"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sp>
          <p:nvSpPr>
            <p:cNvPr id="37" name="箭头: 右 36">
              <a:extLst>
                <a:ext uri="{FF2B5EF4-FFF2-40B4-BE49-F238E27FC236}">
                  <a16:creationId xmlns:a16="http://schemas.microsoft.com/office/drawing/2014/main" id="{CC917891-F72A-4C8B-9C36-69B87824C869}"/>
                </a:ext>
              </a:extLst>
            </p:cNvPr>
            <p:cNvSpPr/>
            <p:nvPr/>
          </p:nvSpPr>
          <p:spPr bwMode="auto">
            <a:xfrm>
              <a:off x="4813049" y="5198510"/>
              <a:ext cx="417842" cy="25604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8" name="箭头: 右 37">
              <a:extLst>
                <a:ext uri="{FF2B5EF4-FFF2-40B4-BE49-F238E27FC236}">
                  <a16:creationId xmlns:a16="http://schemas.microsoft.com/office/drawing/2014/main" id="{510A4F7F-66E7-43CF-A6E0-A6C8B83FAAE3}"/>
                </a:ext>
              </a:extLst>
            </p:cNvPr>
            <p:cNvSpPr/>
            <p:nvPr/>
          </p:nvSpPr>
          <p:spPr bwMode="auto">
            <a:xfrm rot="19722667">
              <a:off x="4831705" y="5849196"/>
              <a:ext cx="417842" cy="25604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20C98CF-0A59-479F-971E-630CA68A03B3}"/>
                    </a:ext>
                  </a:extLst>
                </p:cNvPr>
                <p:cNvSpPr txBox="1"/>
                <p:nvPr/>
              </p:nvSpPr>
              <p:spPr>
                <a:xfrm>
                  <a:off x="5191630" y="5906918"/>
                  <a:ext cx="28930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𝑋</m:t>
                        </m:r>
                        <m:d>
                          <m:dPr>
                            <m:ctrlPr>
                              <a:rPr lang="en-US" altLang="zh-CN" sz="18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ctrlPr>
                          </m:dPr>
                          <m:e>
                            <m:r>
                              <m:rPr>
                                <m:sty m:val="p"/>
                              </m:rPr>
                              <a:rPr lang="en-US" altLang="zh-CN" sz="1800" i="1" noProof="1">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t</m:t>
                            </m:r>
                          </m:e>
                        </m:d>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𝑌</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d>
                          <m:dPr>
                            <m:begChr m:val="["/>
                            <m:endChr m:val="]"/>
                            <m:ctrlP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ctrlPr>
                          </m:dPr>
                          <m:e>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𝑇</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/2,</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𝑇</m:t>
                            </m:r>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/2</m:t>
                            </m:r>
                          </m:e>
                        </m:d>
                        <m:r>
                          <a:rPr lang="en-US" altLang="zh-CN" sz="18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oMath>
                    </m:oMathPara>
                  </a14:m>
                  <a:endParaRPr lang="zh-CN" altLang="en-US" sz="1800" dirty="0"/>
                </a:p>
              </p:txBody>
            </p:sp>
          </mc:Choice>
          <mc:Fallback xmlns="">
            <p:sp>
              <p:nvSpPr>
                <p:cNvPr id="39" name="文本框 38">
                  <a:extLst>
                    <a:ext uri="{FF2B5EF4-FFF2-40B4-BE49-F238E27FC236}">
                      <a16:creationId xmlns:a16="http://schemas.microsoft.com/office/drawing/2014/main" id="{B20C98CF-0A59-479F-971E-630CA68A03B3}"/>
                    </a:ext>
                  </a:extLst>
                </p:cNvPr>
                <p:cNvSpPr txBox="1">
                  <a:spLocks noRot="1" noChangeAspect="1" noMove="1" noResize="1" noEditPoints="1" noAdjustHandles="1" noChangeArrowheads="1" noChangeShapeType="1" noTextEdit="1"/>
                </p:cNvSpPr>
                <p:nvPr/>
              </p:nvSpPr>
              <p:spPr>
                <a:xfrm>
                  <a:off x="5191630" y="5906918"/>
                  <a:ext cx="2893064" cy="369332"/>
                </a:xfrm>
                <a:prstGeom prst="rect">
                  <a:avLst/>
                </a:prstGeom>
                <a:blipFill>
                  <a:blip r:embed="rId14"/>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CD4D7F6-BB19-4FE9-8BBE-5FEAF1540F98}"/>
                    </a:ext>
                  </a:extLst>
                </p:cNvPr>
                <p:cNvSpPr txBox="1"/>
                <p:nvPr/>
              </p:nvSpPr>
              <p:spPr>
                <a:xfrm>
                  <a:off x="6013278" y="4491866"/>
                  <a:ext cx="135348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𝐼</m:t>
                        </m:r>
                        <m:d>
                          <m:dPr>
                            <m:ctrlPr>
                              <a:rPr lang="en-US" altLang="zh-CN" sz="200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ctrlPr>
                          </m:dPr>
                          <m:e>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𝑋</m:t>
                            </m:r>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m:t>
                            </m:r>
                            <m:r>
                              <a:rPr lang="en-US" altLang="zh-CN" sz="2000" b="0" i="1" noProof="1" smtClean="0">
                                <a:solidFill>
                                  <a:srgbClr val="C00000"/>
                                </a:solidFill>
                                <a:latin typeface="Cambria Math" panose="02040503050406030204" pitchFamily="18" charset="0"/>
                                <a:ea typeface="黑体" panose="02010609060101010101" pitchFamily="49" charset="-122"/>
                                <a:cs typeface="Times New Roman" panose="02020603050405020304" charset="0"/>
                                <a:sym typeface="+mn-ea"/>
                              </a:rPr>
                              <m:t>𝑌</m:t>
                            </m:r>
                          </m:e>
                        </m:d>
                      </m:oMath>
                    </m:oMathPara>
                  </a14:m>
                  <a:endParaRPr lang="zh-CN" altLang="en-US" sz="2000" dirty="0">
                    <a:solidFill>
                      <a:srgbClr val="C00000"/>
                    </a:solidFill>
                  </a:endParaRPr>
                </a:p>
              </p:txBody>
            </p:sp>
          </mc:Choice>
          <mc:Fallback xmlns="">
            <p:sp>
              <p:nvSpPr>
                <p:cNvPr id="40" name="文本框 39">
                  <a:extLst>
                    <a:ext uri="{FF2B5EF4-FFF2-40B4-BE49-F238E27FC236}">
                      <a16:creationId xmlns:a16="http://schemas.microsoft.com/office/drawing/2014/main" id="{0CD4D7F6-BB19-4FE9-8BBE-5FEAF1540F98}"/>
                    </a:ext>
                  </a:extLst>
                </p:cNvPr>
                <p:cNvSpPr txBox="1">
                  <a:spLocks noRot="1" noChangeAspect="1" noMove="1" noResize="1" noEditPoints="1" noAdjustHandles="1" noChangeArrowheads="1" noChangeShapeType="1" noTextEdit="1"/>
                </p:cNvSpPr>
                <p:nvPr/>
              </p:nvSpPr>
              <p:spPr>
                <a:xfrm>
                  <a:off x="6013278" y="4491866"/>
                  <a:ext cx="1353486" cy="400110"/>
                </a:xfrm>
                <a:prstGeom prst="rect">
                  <a:avLst/>
                </a:prstGeom>
                <a:blipFill>
                  <a:blip r:embed="rId15"/>
                  <a:stretch>
                    <a:fillRect b="-1538"/>
                  </a:stretch>
                </a:blipFill>
              </p:spPr>
              <p:txBody>
                <a:bodyPr/>
                <a:lstStyle/>
                <a:p>
                  <a:r>
                    <a:rPr lang="zh-CN" altLang="en-US">
                      <a:noFill/>
                    </a:rPr>
                    <a:t> </a:t>
                  </a:r>
                </a:p>
              </p:txBody>
            </p:sp>
          </mc:Fallback>
        </mc:AlternateContent>
        <p:sp>
          <p:nvSpPr>
            <p:cNvPr id="41" name="箭头: 右 40">
              <a:extLst>
                <a:ext uri="{FF2B5EF4-FFF2-40B4-BE49-F238E27FC236}">
                  <a16:creationId xmlns:a16="http://schemas.microsoft.com/office/drawing/2014/main" id="{7279D1CE-9FB6-4349-A763-E15215EB9DFB}"/>
                </a:ext>
              </a:extLst>
            </p:cNvPr>
            <p:cNvSpPr/>
            <p:nvPr/>
          </p:nvSpPr>
          <p:spPr bwMode="auto">
            <a:xfrm rot="16200000">
              <a:off x="6597253" y="4871616"/>
              <a:ext cx="260475" cy="25604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2" name="文本框 41">
              <a:extLst>
                <a:ext uri="{FF2B5EF4-FFF2-40B4-BE49-F238E27FC236}">
                  <a16:creationId xmlns:a16="http://schemas.microsoft.com/office/drawing/2014/main" id="{95799F9E-7AB8-45A8-9173-8839A3FAB4F0}"/>
                </a:ext>
              </a:extLst>
            </p:cNvPr>
            <p:cNvSpPr txBox="1"/>
            <p:nvPr/>
          </p:nvSpPr>
          <p:spPr>
            <a:xfrm>
              <a:off x="2099553" y="4197609"/>
              <a:ext cx="2592365" cy="369332"/>
            </a:xfrm>
            <a:prstGeom prst="rect">
              <a:avLst/>
            </a:prstGeom>
            <a:noFill/>
          </p:spPr>
          <p:txBody>
            <a:bodyPr wrap="square">
              <a:spAutoFit/>
            </a:bodyPr>
            <a:lstStyle/>
            <a:p>
              <a:r>
                <a:rPr lang="en-US" altLang="zh-CN" sz="1800" b="1" noProof="1">
                  <a:solidFill>
                    <a:srgbClr val="7030A0"/>
                  </a:solidFill>
                  <a:latin typeface="Times New Roman" panose="02020603050405020304" charset="0"/>
                  <a:ea typeface="黑体" panose="02010609060101010101" pitchFamily="49" charset="-122"/>
                  <a:cs typeface="Times New Roman" panose="02020603050405020304" charset="0"/>
                  <a:sym typeface="+mn-ea"/>
                </a:rPr>
                <a:t>Observation Window</a:t>
              </a:r>
              <a:endParaRPr lang="zh-CN" altLang="en-US" sz="1800" dirty="0">
                <a:solidFill>
                  <a:srgbClr val="7030A0"/>
                </a:solidFill>
              </a:endParaRPr>
            </a:p>
          </p:txBody>
        </p:sp>
      </p:grpSp>
      <p:sp>
        <p:nvSpPr>
          <p:cNvPr id="60" name="文本框 59">
            <a:extLst>
              <a:ext uri="{FF2B5EF4-FFF2-40B4-BE49-F238E27FC236}">
                <a16:creationId xmlns:a16="http://schemas.microsoft.com/office/drawing/2014/main" id="{00800121-B8B0-495A-AF5E-A787E70D7AC9}"/>
              </a:ext>
            </a:extLst>
          </p:cNvPr>
          <p:cNvSpPr txBox="1"/>
          <p:nvPr/>
        </p:nvSpPr>
        <p:spPr>
          <a:xfrm>
            <a:off x="1665772" y="6039941"/>
            <a:ext cx="5920282" cy="400110"/>
          </a:xfrm>
          <a:prstGeom prst="rect">
            <a:avLst/>
          </a:prstGeom>
          <a:noFill/>
        </p:spPr>
        <p:txBody>
          <a:bodyPr wrap="square" rtlCol="0">
            <a:spAutoFit/>
          </a:bodyPr>
          <a:lstStyle/>
          <a:p>
            <a:pPr algn="ct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The mutual information: </a:t>
            </a:r>
            <a:r>
              <a:rPr lang="en-US" altLang="zh-CN"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Reduction of uncertainty  </a:t>
            </a:r>
            <a:endParaRPr lang="zh-CN" altLang="en-US" sz="2000" b="1"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981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The </a:t>
            </a:r>
            <a:r>
              <a:rPr lang="en-US" altLang="zh-CN" sz="3200" kern="0" dirty="0" err="1">
                <a:solidFill>
                  <a:srgbClr val="002060"/>
                </a:solidFill>
                <a:latin typeface="Times New Roman" panose="02020603050405020304" charset="0"/>
                <a:ea typeface="黑体" panose="02010609060101010101" pitchFamily="49" charset="-122"/>
                <a:cs typeface="Times New Roman" panose="02020603050405020304" charset="0"/>
              </a:rPr>
              <a:t>Karhunen</a:t>
            </a:r>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a:t>
            </a:r>
            <a:r>
              <a:rPr lang="en-US" altLang="zh-CN" sz="3200" kern="0" dirty="0" err="1">
                <a:solidFill>
                  <a:srgbClr val="002060"/>
                </a:solidFill>
                <a:latin typeface="Times New Roman" panose="02020603050405020304" charset="0"/>
                <a:ea typeface="黑体" panose="02010609060101010101" pitchFamily="49" charset="-122"/>
                <a:cs typeface="Times New Roman" panose="02020603050405020304" charset="0"/>
              </a:rPr>
              <a:t>Loève</a:t>
            </a:r>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 Expansion</a:t>
            </a:r>
          </a:p>
        </p:txBody>
      </p:sp>
      <mc:AlternateContent xmlns:mc="http://schemas.openxmlformats.org/markup-compatibility/2006" xmlns:a14="http://schemas.microsoft.com/office/drawing/2010/main">
        <mc:Choice Requires="a14">
          <p:sp>
            <p:nvSpPr>
              <p:cNvPr id="13" name="TextBox 4 1">
                <a:extLst>
                  <a:ext uri="{FF2B5EF4-FFF2-40B4-BE49-F238E27FC236}">
                    <a16:creationId xmlns:a16="http://schemas.microsoft.com/office/drawing/2014/main" id="{1225EAC0-852E-4A1D-938C-FF55CFC1B519}"/>
                  </a:ext>
                </a:extLst>
              </p:cNvPr>
              <p:cNvSpPr txBox="1"/>
              <p:nvPr/>
            </p:nvSpPr>
            <p:spPr>
              <a:xfrm>
                <a:off x="91440" y="1203762"/>
                <a:ext cx="9144000" cy="2734057"/>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For a square integrable process </a:t>
                </a:r>
                <a14:m>
                  <m:oMath xmlns:m="http://schemas.openxmlformats.org/officeDocument/2006/math">
                    <m:r>
                      <a:rPr lang="en-US" altLang="zh-CN" b="1" i="1" smtClean="0">
                        <a:solidFill>
                          <a:srgbClr val="232323"/>
                        </a:solidFill>
                        <a:latin typeface="Cambria Math" panose="02040503050406030204" pitchFamily="18" charset="0"/>
                        <a:ea typeface="黑体" pitchFamily="49" charset="-122"/>
                        <a:cs typeface="Times New Roman" pitchFamily="18" charset="0"/>
                      </a:rPr>
                      <m:t>𝑿</m:t>
                    </m:r>
                    <m:d>
                      <m:d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b="1" i="1" smtClean="0">
                            <a:solidFill>
                              <a:srgbClr val="232323"/>
                            </a:solidFill>
                            <a:latin typeface="Cambria Math" panose="02040503050406030204" pitchFamily="18" charset="0"/>
                            <a:ea typeface="黑体" pitchFamily="49" charset="-122"/>
                            <a:cs typeface="Times New Roman" pitchFamily="18" charset="0"/>
                          </a:rPr>
                          <m:t>𝒕</m:t>
                        </m:r>
                      </m:e>
                    </m:d>
                  </m:oMath>
                </a14:m>
                <a:r>
                  <a:rPr lang="en-US" altLang="zh-CN" sz="2000" b="1" dirty="0">
                    <a:solidFill>
                      <a:srgbClr val="232323"/>
                    </a:solidFill>
                    <a:latin typeface="Times New Roman" pitchFamily="18" charset="0"/>
                    <a:ea typeface="黑体" pitchFamily="49" charset="-122"/>
                    <a:cs typeface="Times New Roman" pitchFamily="18" charset="0"/>
                  </a:rPr>
                  <a:t> </a:t>
                </a:r>
                <a:r>
                  <a:rPr lang="en-US" altLang="zh-CN" b="1" dirty="0">
                    <a:solidFill>
                      <a:srgbClr val="232323"/>
                    </a:solidFill>
                    <a:latin typeface="Times New Roman" pitchFamily="18" charset="0"/>
                    <a:ea typeface="黑体" pitchFamily="49" charset="-122"/>
                    <a:cs typeface="Times New Roman" pitchFamily="18" charset="0"/>
                  </a:rPr>
                  <a:t>with </a:t>
                </a:r>
                <a:r>
                  <a:rPr lang="en-US" altLang="zh-CN" b="1" dirty="0">
                    <a:solidFill>
                      <a:srgbClr val="C00000"/>
                    </a:solidFill>
                    <a:latin typeface="Times New Roman" pitchFamily="18" charset="0"/>
                    <a:ea typeface="黑体" pitchFamily="49" charset="-122"/>
                    <a:cs typeface="Times New Roman" pitchFamily="18" charset="0"/>
                  </a:rPr>
                  <a:t>autocorrelation</a:t>
                </a:r>
                <a:r>
                  <a:rPr lang="en-US" altLang="zh-CN" b="1"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sSub>
                      <m:sSub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b="1" i="1" smtClean="0">
                            <a:solidFill>
                              <a:srgbClr val="232323"/>
                            </a:solidFill>
                            <a:latin typeface="Cambria Math" panose="02040503050406030204" pitchFamily="18" charset="0"/>
                            <a:ea typeface="黑体" pitchFamily="49" charset="-122"/>
                            <a:cs typeface="Times New Roman" pitchFamily="18" charset="0"/>
                          </a:rPr>
                          <m:t>𝑹</m:t>
                        </m:r>
                      </m:e>
                      <m:sub>
                        <m:r>
                          <a:rPr lang="en-US" altLang="zh-CN" b="1" i="1" smtClean="0">
                            <a:solidFill>
                              <a:srgbClr val="232323"/>
                            </a:solidFill>
                            <a:latin typeface="Cambria Math" panose="02040503050406030204" pitchFamily="18" charset="0"/>
                            <a:ea typeface="黑体" pitchFamily="49" charset="-122"/>
                            <a:cs typeface="Times New Roman" pitchFamily="18" charset="0"/>
                          </a:rPr>
                          <m:t>𝑿</m:t>
                        </m:r>
                      </m:sub>
                    </m:sSub>
                    <m:d>
                      <m:d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dPr>
                      <m:e>
                        <m:sSub>
                          <m:sSub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b="1" i="1" smtClean="0">
                                <a:solidFill>
                                  <a:srgbClr val="232323"/>
                                </a:solidFill>
                                <a:latin typeface="Cambria Math" panose="02040503050406030204" pitchFamily="18" charset="0"/>
                                <a:ea typeface="黑体" pitchFamily="49" charset="-122"/>
                                <a:cs typeface="Times New Roman" pitchFamily="18" charset="0"/>
                              </a:rPr>
                              <m:t>𝒕</m:t>
                            </m:r>
                          </m:e>
                          <m:sub>
                            <m:r>
                              <a:rPr lang="en-US" altLang="zh-CN" b="1" i="1" smtClean="0">
                                <a:solidFill>
                                  <a:srgbClr val="232323"/>
                                </a:solidFill>
                                <a:latin typeface="Cambria Math" panose="02040503050406030204" pitchFamily="18" charset="0"/>
                                <a:ea typeface="黑体" pitchFamily="49" charset="-122"/>
                                <a:cs typeface="Times New Roman" pitchFamily="18" charset="0"/>
                              </a:rPr>
                              <m:t>𝟏</m:t>
                            </m:r>
                          </m:sub>
                        </m:sSub>
                        <m:r>
                          <a:rPr lang="en-US" altLang="zh-CN" b="1" i="1" smtClean="0">
                            <a:solidFill>
                              <a:srgbClr val="232323"/>
                            </a:solidFill>
                            <a:latin typeface="Cambria Math" panose="02040503050406030204" pitchFamily="18" charset="0"/>
                            <a:ea typeface="黑体" pitchFamily="49" charset="-122"/>
                            <a:cs typeface="Times New Roman" pitchFamily="18" charset="0"/>
                          </a:rPr>
                          <m:t>,</m:t>
                        </m:r>
                        <m:sSub>
                          <m:sSub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b="1" i="1" smtClean="0">
                                <a:solidFill>
                                  <a:srgbClr val="232323"/>
                                </a:solidFill>
                                <a:latin typeface="Cambria Math" panose="02040503050406030204" pitchFamily="18" charset="0"/>
                                <a:ea typeface="黑体" pitchFamily="49" charset="-122"/>
                                <a:cs typeface="Times New Roman" pitchFamily="18" charset="0"/>
                              </a:rPr>
                              <m:t>𝒕</m:t>
                            </m:r>
                          </m:e>
                          <m:sub>
                            <m:r>
                              <a:rPr lang="en-US" altLang="zh-CN" b="1" i="1" smtClean="0">
                                <a:solidFill>
                                  <a:srgbClr val="232323"/>
                                </a:solidFill>
                                <a:latin typeface="Cambria Math" panose="02040503050406030204" pitchFamily="18" charset="0"/>
                                <a:ea typeface="黑体" pitchFamily="49" charset="-122"/>
                                <a:cs typeface="Times New Roman" pitchFamily="18" charset="0"/>
                              </a:rPr>
                              <m:t>𝟐</m:t>
                            </m:r>
                          </m:sub>
                        </m:sSub>
                      </m:e>
                    </m:d>
                  </m:oMath>
                </a14:m>
                <a:r>
                  <a:rPr lang="en-US" altLang="zh-CN" b="1" dirty="0">
                    <a:solidFill>
                      <a:srgbClr val="232323"/>
                    </a:solidFill>
                    <a:latin typeface="Times New Roman" pitchFamily="18" charset="0"/>
                    <a:ea typeface="黑体" pitchFamily="49" charset="-122"/>
                    <a:cs typeface="Times New Roman" pitchFamily="18" charset="0"/>
                  </a:rPr>
                  <a:t>: </a:t>
                </a: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a:p>
                <a:pPr marL="457200" lvl="2">
                  <a:spcBef>
                    <a:spcPts val="600"/>
                  </a:spcBef>
                  <a:buClr>
                    <a:srgbClr val="000000"/>
                  </a:buClr>
                  <a:defRPr/>
                </a:pPr>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232323"/>
                    </a:solidFill>
                    <a:latin typeface="Times New Roman" pitchFamily="18" charset="0"/>
                    <a:ea typeface="黑体" pitchFamily="49" charset="-122"/>
                    <a:cs typeface="Times New Roman" pitchFamily="18" charset="0"/>
                  </a:rPr>
                  <a:t>where </a:t>
                </a:r>
                <a14:m>
                  <m:oMath xmlns:m="http://schemas.openxmlformats.org/officeDocument/2006/math">
                    <m:sSub>
                      <m:sSub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𝜆</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𝑘</m:t>
                        </m:r>
                      </m:sub>
                    </m:sSub>
                    <m:r>
                      <a:rPr lang="en-US" altLang="zh-CN" sz="2000" b="0" i="1" smtClean="0">
                        <a:solidFill>
                          <a:srgbClr val="232323"/>
                        </a:solidFill>
                        <a:latin typeface="Cambria Math" panose="02040503050406030204" pitchFamily="18" charset="0"/>
                        <a:ea typeface="黑体" pitchFamily="49" charset="-122"/>
                        <a:cs typeface="Times New Roman" pitchFamily="18" charset="0"/>
                      </a:rPr>
                      <m:t>↓0</m:t>
                    </m:r>
                  </m:oMath>
                </a14:m>
                <a:r>
                  <a:rPr lang="en-US" altLang="zh-CN" sz="2000" b="1"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d>
                      <m:dPr>
                        <m:begChr m:val="{"/>
                        <m:endChr m:val="}"/>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sSub>
                          <m:sSubPr>
                            <m:ctrlPr>
                              <a:rPr lang="en-US" altLang="zh-CN" sz="2000"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0" i="1" smtClean="0">
                                <a:solidFill>
                                  <a:srgbClr val="232323"/>
                                </a:solidFill>
                                <a:latin typeface="Cambria Math" panose="02040503050406030204" pitchFamily="18" charset="0"/>
                                <a:ea typeface="黑体" pitchFamily="49" charset="-122"/>
                                <a:cs typeface="Times New Roman" pitchFamily="18" charset="0"/>
                              </a:rPr>
                              <m:t>𝜙</m:t>
                            </m:r>
                          </m:e>
                          <m:sub>
                            <m:r>
                              <a:rPr lang="en-US" altLang="zh-CN" sz="2000" b="0" i="1" smtClean="0">
                                <a:solidFill>
                                  <a:srgbClr val="232323"/>
                                </a:solidFill>
                                <a:latin typeface="Cambria Math" panose="02040503050406030204" pitchFamily="18" charset="0"/>
                                <a:ea typeface="黑体" pitchFamily="49" charset="-122"/>
                                <a:cs typeface="Times New Roman" pitchFamily="18" charset="0"/>
                              </a:rPr>
                              <m:t>𝑘</m:t>
                            </m:r>
                          </m:sub>
                        </m:sSub>
                      </m:e>
                    </m:d>
                  </m:oMath>
                </a14:m>
                <a:r>
                  <a:rPr lang="en-US" altLang="zh-CN" sz="2000" b="1" dirty="0">
                    <a:solidFill>
                      <a:srgbClr val="232323"/>
                    </a:solidFill>
                    <a:latin typeface="Times New Roman" pitchFamily="18" charset="0"/>
                    <a:ea typeface="黑体" pitchFamily="49" charset="-122"/>
                    <a:cs typeface="Times New Roman" pitchFamily="18" charset="0"/>
                  </a:rPr>
                  <a:t> </a:t>
                </a:r>
                <a:r>
                  <a:rPr lang="en-US" altLang="zh-CN" sz="2000" b="1" dirty="0">
                    <a:solidFill>
                      <a:srgbClr val="C00000"/>
                    </a:solidFill>
                    <a:latin typeface="Times New Roman" pitchFamily="18" charset="0"/>
                    <a:ea typeface="黑体" pitchFamily="49" charset="-122"/>
                    <a:cs typeface="Times New Roman" pitchFamily="18" charset="0"/>
                  </a:rPr>
                  <a:t>orthonormal</a:t>
                </a:r>
                <a:r>
                  <a:rPr lang="en-US" altLang="zh-CN" sz="2000" b="1" dirty="0">
                    <a:solidFill>
                      <a:srgbClr val="232323"/>
                    </a:solidFill>
                    <a:latin typeface="Times New Roman" pitchFamily="18" charset="0"/>
                    <a:ea typeface="黑体" pitchFamily="49" charset="-122"/>
                    <a:cs typeface="Times New Roman" pitchFamily="18" charset="0"/>
                  </a:rPr>
                  <a:t>.</a:t>
                </a: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13" name="TextBox 4 1">
                <a:extLst>
                  <a:ext uri="{FF2B5EF4-FFF2-40B4-BE49-F238E27FC236}">
                    <a16:creationId xmlns:a16="http://schemas.microsoft.com/office/drawing/2014/main" id="{1225EAC0-852E-4A1D-938C-FF55CFC1B519}"/>
                  </a:ext>
                </a:extLst>
              </p:cNvPr>
              <p:cNvSpPr txBox="1">
                <a:spLocks noRot="1" noChangeAspect="1" noMove="1" noResize="1" noEditPoints="1" noAdjustHandles="1" noChangeArrowheads="1" noChangeShapeType="1" noTextEdit="1"/>
              </p:cNvSpPr>
              <p:nvPr/>
            </p:nvSpPr>
            <p:spPr>
              <a:xfrm>
                <a:off x="91440" y="1203762"/>
                <a:ext cx="9144000" cy="2734057"/>
              </a:xfrm>
              <a:prstGeom prst="rect">
                <a:avLst/>
              </a:prstGeom>
              <a:blipFill>
                <a:blip r:embed="rId7"/>
                <a:stretch>
                  <a:fillRect l="-867" t="-178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7B8295A-AB7A-498D-885E-D9A4BDDA4DB2}"/>
              </a:ext>
            </a:extLst>
          </p:cNvPr>
          <p:cNvPicPr>
            <a:picLocks noChangeAspect="1"/>
          </p:cNvPicPr>
          <p:nvPr>
            <p:custDataLst>
              <p:tags r:id="rId1"/>
            </p:custDataLst>
          </p:nvPr>
        </p:nvPicPr>
        <p:blipFill>
          <a:blip r:embed="rId8"/>
          <a:stretch>
            <a:fillRect/>
          </a:stretch>
        </p:blipFill>
        <p:spPr>
          <a:xfrm>
            <a:off x="4964678" y="2276113"/>
            <a:ext cx="3442286" cy="731429"/>
          </a:xfrm>
          <a:prstGeom prst="rect">
            <a:avLst/>
          </a:prstGeom>
        </p:spPr>
      </p:pic>
      <mc:AlternateContent xmlns:mc="http://schemas.openxmlformats.org/markup-compatibility/2006" xmlns:a14="http://schemas.microsoft.com/office/drawing/2010/main">
        <mc:Choice Requires="a14">
          <p:sp>
            <p:nvSpPr>
              <p:cNvPr id="61" name="TextBox 4 2">
                <a:extLst>
                  <a:ext uri="{FF2B5EF4-FFF2-40B4-BE49-F238E27FC236}">
                    <a16:creationId xmlns:a16="http://schemas.microsoft.com/office/drawing/2014/main" id="{7AE7F46F-514E-46B2-87BF-96D57CC94B91}"/>
                  </a:ext>
                </a:extLst>
              </p:cNvPr>
              <p:cNvSpPr txBox="1"/>
              <p:nvPr/>
            </p:nvSpPr>
            <p:spPr>
              <a:xfrm>
                <a:off x="91440" y="3428570"/>
                <a:ext cx="9144000" cy="2734057"/>
              </a:xfrm>
              <a:prstGeom prst="rect">
                <a:avLst/>
              </a:prstGeom>
              <a:noFill/>
            </p:spPr>
            <p:txBody>
              <a:bodyPr wrap="square" rtlCol="0">
                <a:noAutofit/>
              </a:bodyPr>
              <a:lstStyle/>
              <a:p>
                <a:pPr marL="0" lvl="1" eaLnBrk="1" hangingPunct="1">
                  <a:spcBef>
                    <a:spcPts val="600"/>
                  </a:spcBef>
                  <a:buClr>
                    <a:srgbClr val="000000"/>
                  </a:buClr>
                  <a:defRPr/>
                </a:pPr>
                <a:endParaRPr lang="en-US" altLang="zh-CN" b="1" dirty="0">
                  <a:solidFill>
                    <a:srgbClr val="232323"/>
                  </a:solidFill>
                  <a:latin typeface="Times New Roman" pitchFamily="18" charset="0"/>
                  <a:ea typeface="黑体" pitchFamily="49" charset="-122"/>
                  <a:cs typeface="Times New Roman" pitchFamily="18" charset="0"/>
                </a:endParaRPr>
              </a:p>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Process decomposition: </a:t>
                </a:r>
                <a14:m>
                  <m:oMath xmlns:m="http://schemas.openxmlformats.org/officeDocument/2006/math">
                    <m:sSub>
                      <m:sSubPr>
                        <m:ctrlPr>
                          <a:rPr lang="en-US" altLang="zh-CN"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b="1" i="1" smtClean="0">
                            <a:solidFill>
                              <a:srgbClr val="232323"/>
                            </a:solidFill>
                            <a:latin typeface="Cambria Math" panose="02040503050406030204" pitchFamily="18" charset="0"/>
                            <a:ea typeface="黑体" pitchFamily="49" charset="-122"/>
                            <a:cs typeface="Times New Roman" pitchFamily="18" charset="0"/>
                          </a:rPr>
                          <m:t>𝒙</m:t>
                        </m:r>
                      </m:e>
                      <m:sub>
                        <m:r>
                          <a:rPr lang="en-US" altLang="zh-CN" b="1" i="1" smtClean="0">
                            <a:solidFill>
                              <a:srgbClr val="232323"/>
                            </a:solidFill>
                            <a:latin typeface="Cambria Math" panose="02040503050406030204" pitchFamily="18" charset="0"/>
                            <a:ea typeface="黑体" pitchFamily="49" charset="-122"/>
                            <a:cs typeface="Times New Roman" pitchFamily="18" charset="0"/>
                          </a:rPr>
                          <m:t>𝒌</m:t>
                        </m:r>
                      </m:sub>
                    </m:sSub>
                  </m:oMath>
                </a14:m>
                <a:r>
                  <a:rPr lang="en-US" altLang="zh-CN" b="1" dirty="0">
                    <a:solidFill>
                      <a:srgbClr val="232323"/>
                    </a:solidFill>
                    <a:latin typeface="Times New Roman" pitchFamily="18" charset="0"/>
                    <a:ea typeface="黑体" pitchFamily="49" charset="-122"/>
                    <a:cs typeface="Times New Roman" pitchFamily="18" charset="0"/>
                  </a:rPr>
                  <a:t> </a:t>
                </a:r>
                <a:r>
                  <a:rPr lang="en-US" altLang="zh-CN" b="1" dirty="0">
                    <a:solidFill>
                      <a:srgbClr val="C00000"/>
                    </a:solidFill>
                    <a:latin typeface="Times New Roman" pitchFamily="18" charset="0"/>
                    <a:ea typeface="黑体" pitchFamily="49" charset="-122"/>
                    <a:cs typeface="Times New Roman" pitchFamily="18" charset="0"/>
                  </a:rPr>
                  <a:t>independent</a:t>
                </a:r>
              </a:p>
            </p:txBody>
          </p:sp>
        </mc:Choice>
        <mc:Fallback xmlns="">
          <p:sp>
            <p:nvSpPr>
              <p:cNvPr id="61" name="TextBox 4 2">
                <a:extLst>
                  <a:ext uri="{FF2B5EF4-FFF2-40B4-BE49-F238E27FC236}">
                    <a16:creationId xmlns:a16="http://schemas.microsoft.com/office/drawing/2014/main" id="{7AE7F46F-514E-46B2-87BF-96D57CC94B91}"/>
                  </a:ext>
                </a:extLst>
              </p:cNvPr>
              <p:cNvSpPr txBox="1">
                <a:spLocks noRot="1" noChangeAspect="1" noMove="1" noResize="1" noEditPoints="1" noAdjustHandles="1" noChangeArrowheads="1" noChangeShapeType="1" noTextEdit="1"/>
              </p:cNvSpPr>
              <p:nvPr/>
            </p:nvSpPr>
            <p:spPr>
              <a:xfrm>
                <a:off x="91440" y="3428570"/>
                <a:ext cx="9144000" cy="2734057"/>
              </a:xfrm>
              <a:prstGeom prst="rect">
                <a:avLst/>
              </a:prstGeom>
              <a:blipFill>
                <a:blip r:embed="rId9"/>
                <a:stretch>
                  <a:fillRect l="-86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30ED677-E820-4037-92C4-845F05CEA1CF}"/>
              </a:ext>
            </a:extLst>
          </p:cNvPr>
          <p:cNvPicPr>
            <a:picLocks noChangeAspect="1"/>
          </p:cNvPicPr>
          <p:nvPr>
            <p:custDataLst>
              <p:tags r:id="rId2"/>
            </p:custDataLst>
          </p:nvPr>
        </p:nvPicPr>
        <p:blipFill>
          <a:blip r:embed="rId10"/>
          <a:stretch>
            <a:fillRect/>
          </a:stretch>
        </p:blipFill>
        <p:spPr>
          <a:xfrm>
            <a:off x="2955810" y="4369315"/>
            <a:ext cx="2235428" cy="731429"/>
          </a:xfrm>
          <a:prstGeom prst="rect">
            <a:avLst/>
          </a:prstGeom>
        </p:spPr>
      </p:pic>
      <p:pic>
        <p:nvPicPr>
          <p:cNvPr id="7" name="图片 6">
            <a:extLst>
              <a:ext uri="{FF2B5EF4-FFF2-40B4-BE49-F238E27FC236}">
                <a16:creationId xmlns:a16="http://schemas.microsoft.com/office/drawing/2014/main" id="{660BC186-66EF-42D1-93DF-6746246BA205}"/>
              </a:ext>
            </a:extLst>
          </p:cNvPr>
          <p:cNvPicPr>
            <a:picLocks noChangeAspect="1"/>
          </p:cNvPicPr>
          <p:nvPr>
            <p:custDataLst>
              <p:tags r:id="rId3"/>
            </p:custDataLst>
          </p:nvPr>
        </p:nvPicPr>
        <p:blipFill>
          <a:blip r:embed="rId11"/>
          <a:stretch>
            <a:fillRect/>
          </a:stretch>
        </p:blipFill>
        <p:spPr>
          <a:xfrm>
            <a:off x="2955810" y="5287414"/>
            <a:ext cx="2604190" cy="688762"/>
          </a:xfrm>
          <a:prstGeom prst="rect">
            <a:avLst/>
          </a:prstGeom>
        </p:spPr>
      </p:pic>
      <p:pic>
        <p:nvPicPr>
          <p:cNvPr id="14" name="图片 13">
            <a:extLst>
              <a:ext uri="{FF2B5EF4-FFF2-40B4-BE49-F238E27FC236}">
                <a16:creationId xmlns:a16="http://schemas.microsoft.com/office/drawing/2014/main" id="{9E8081AD-3F98-467A-8F4B-49D075CAB70E}"/>
              </a:ext>
            </a:extLst>
          </p:cNvPr>
          <p:cNvPicPr>
            <a:picLocks noChangeAspect="1"/>
          </p:cNvPicPr>
          <p:nvPr>
            <p:custDataLst>
              <p:tags r:id="rId4"/>
            </p:custDataLst>
          </p:nvPr>
        </p:nvPicPr>
        <p:blipFill>
          <a:blip r:embed="rId12"/>
          <a:stretch>
            <a:fillRect/>
          </a:stretch>
        </p:blipFill>
        <p:spPr>
          <a:xfrm>
            <a:off x="456817" y="2290073"/>
            <a:ext cx="3711999" cy="688762"/>
          </a:xfrm>
          <a:prstGeom prst="rect">
            <a:avLst/>
          </a:prstGeom>
        </p:spPr>
      </p:pic>
      <p:sp>
        <p:nvSpPr>
          <p:cNvPr id="9" name="文本框 8">
            <a:extLst>
              <a:ext uri="{FF2B5EF4-FFF2-40B4-BE49-F238E27FC236}">
                <a16:creationId xmlns:a16="http://schemas.microsoft.com/office/drawing/2014/main" id="{851D58D4-3BE1-486B-952B-C97802F51174}"/>
              </a:ext>
            </a:extLst>
          </p:cNvPr>
          <p:cNvSpPr txBox="1"/>
          <p:nvPr/>
        </p:nvSpPr>
        <p:spPr>
          <a:xfrm>
            <a:off x="76200" y="6031021"/>
            <a:ext cx="8976360" cy="523220"/>
          </a:xfrm>
          <a:prstGeom prst="rect">
            <a:avLst/>
          </a:prstGeom>
          <a:noFill/>
        </p:spPr>
        <p:txBody>
          <a:bodyPr wrap="square">
            <a:spAutoFit/>
          </a:bodyPr>
          <a:lstStyle/>
          <a:p>
            <a:pPr marL="0" lvl="1" eaLnBrk="1" hangingPunct="1">
              <a:spcBef>
                <a:spcPts val="600"/>
              </a:spcBef>
              <a:buClr>
                <a:srgbClr val="000000"/>
              </a:buClr>
              <a:defRPr/>
            </a:pPr>
            <a:r>
              <a:rPr lang="en-US" altLang="zh-CN" sz="1400" dirty="0">
                <a:solidFill>
                  <a:srgbClr val="232323"/>
                </a:solidFill>
                <a:latin typeface="Times New Roman" pitchFamily="18" charset="0"/>
                <a:ea typeface="黑体" pitchFamily="49" charset="-122"/>
                <a:cs typeface="Times New Roman" pitchFamily="18" charset="0"/>
              </a:rPr>
              <a:t>[2] R. Huang and R. Johnson, “</a:t>
            </a:r>
            <a:r>
              <a:rPr lang="en-US" altLang="zh-CN" sz="1400" dirty="0">
                <a:solidFill>
                  <a:srgbClr val="FF3399"/>
                </a:solidFill>
                <a:latin typeface="Times New Roman" pitchFamily="18" charset="0"/>
                <a:ea typeface="黑体" pitchFamily="49" charset="-122"/>
                <a:cs typeface="Times New Roman" pitchFamily="18" charset="0"/>
              </a:rPr>
              <a:t>Information capacity of time-continuous channels</a:t>
            </a:r>
            <a:r>
              <a:rPr lang="en-US" altLang="zh-CN" sz="1400" dirty="0">
                <a:solidFill>
                  <a:srgbClr val="232323"/>
                </a:solidFill>
                <a:latin typeface="Times New Roman" pitchFamily="18" charset="0"/>
                <a:ea typeface="黑体" pitchFamily="49" charset="-122"/>
                <a:cs typeface="Times New Roman" pitchFamily="18" charset="0"/>
              </a:rPr>
              <a:t>,”  </a:t>
            </a:r>
            <a:r>
              <a:rPr lang="en-US" altLang="zh-CN" sz="1400" i="1" dirty="0">
                <a:solidFill>
                  <a:srgbClr val="3333FF"/>
                </a:solidFill>
                <a:latin typeface="Times New Roman" pitchFamily="18" charset="0"/>
                <a:ea typeface="黑体" pitchFamily="49" charset="-122"/>
                <a:cs typeface="Times New Roman" pitchFamily="18" charset="0"/>
              </a:rPr>
              <a:t>IRE Trans. Inf. Theory</a:t>
            </a:r>
            <a:r>
              <a:rPr lang="en-US" altLang="zh-CN" sz="1400" dirty="0">
                <a:solidFill>
                  <a:srgbClr val="232323"/>
                </a:solidFill>
                <a:latin typeface="Times New Roman" pitchFamily="18" charset="0"/>
                <a:ea typeface="黑体" pitchFamily="49" charset="-122"/>
                <a:cs typeface="Times New Roman" pitchFamily="18" charset="0"/>
              </a:rPr>
              <a:t>, vol. 8, no. 5, pp. 191-198, Sep. 1962. </a:t>
            </a:r>
          </a:p>
        </p:txBody>
      </p:sp>
    </p:spTree>
    <p:extLst>
      <p:ext uri="{BB962C8B-B14F-4D97-AF65-F5344CB8AC3E}">
        <p14:creationId xmlns:p14="http://schemas.microsoft.com/office/powerpoint/2010/main" val="392076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The </a:t>
            </a:r>
            <a:r>
              <a:rPr lang="en-US" altLang="zh-CN" sz="3200" kern="0" dirty="0" err="1">
                <a:solidFill>
                  <a:srgbClr val="002060"/>
                </a:solidFill>
                <a:latin typeface="Times New Roman" panose="02020603050405020304" charset="0"/>
                <a:ea typeface="黑体" panose="02010609060101010101" pitchFamily="49" charset="-122"/>
                <a:cs typeface="Times New Roman" panose="02020603050405020304" charset="0"/>
              </a:rPr>
              <a:t>Karhunen</a:t>
            </a:r>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a:t>
            </a:r>
            <a:r>
              <a:rPr lang="en-US" altLang="zh-CN" sz="3200" kern="0" dirty="0" err="1">
                <a:solidFill>
                  <a:srgbClr val="002060"/>
                </a:solidFill>
                <a:latin typeface="Times New Roman" panose="02020603050405020304" charset="0"/>
                <a:ea typeface="黑体" panose="02010609060101010101" pitchFamily="49" charset="-122"/>
                <a:cs typeface="Times New Roman" panose="02020603050405020304" charset="0"/>
              </a:rPr>
              <a:t>Loève</a:t>
            </a:r>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 Expansion</a:t>
            </a:r>
          </a:p>
        </p:txBody>
      </p:sp>
      <mc:AlternateContent xmlns:mc="http://schemas.openxmlformats.org/markup-compatibility/2006" xmlns:a14="http://schemas.microsoft.com/office/drawing/2010/main">
        <mc:Choice Requires="a14">
          <p:sp>
            <p:nvSpPr>
              <p:cNvPr id="13" name="TextBox 4 1">
                <a:extLst>
                  <a:ext uri="{FF2B5EF4-FFF2-40B4-BE49-F238E27FC236}">
                    <a16:creationId xmlns:a16="http://schemas.microsoft.com/office/drawing/2014/main" id="{1225EAC0-852E-4A1D-938C-FF55CFC1B519}"/>
                  </a:ext>
                </a:extLst>
              </p:cNvPr>
              <p:cNvSpPr txBox="1"/>
              <p:nvPr/>
            </p:nvSpPr>
            <p:spPr>
              <a:xfrm>
                <a:off x="91440" y="1203763"/>
                <a:ext cx="9144000" cy="1694296"/>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232323"/>
                    </a:solidFill>
                    <a:latin typeface="Times New Roman" pitchFamily="18" charset="0"/>
                    <a:ea typeface="黑体" pitchFamily="49" charset="-122"/>
                    <a:cs typeface="Times New Roman" pitchFamily="18" charset="0"/>
                  </a:rPr>
                  <a:t>Channel decomposition using K-L expansion [2]</a:t>
                </a:r>
              </a:p>
              <a:p>
                <a:pPr marL="800100" lvl="2" indent="-342900">
                  <a:spcBef>
                    <a:spcPts val="600"/>
                  </a:spcBef>
                  <a:buClr>
                    <a:srgbClr val="000000"/>
                  </a:buClr>
                  <a:buFont typeface="Wingdings" panose="05000000000000000000" pitchFamily="2" charset="2"/>
                  <a:buChar char="Ø"/>
                  <a:defRPr/>
                </a:pPr>
                <a:r>
                  <a:rPr lang="en-US" altLang="zh-CN" sz="2000" b="1" dirty="0">
                    <a:solidFill>
                      <a:srgbClr val="3333FF"/>
                    </a:solidFill>
                    <a:latin typeface="Times New Roman" panose="02020603050405020304" pitchFamily="18" charset="0"/>
                    <a:ea typeface="黑体" pitchFamily="49" charset="-122"/>
                    <a:cs typeface="Times New Roman" panose="02020603050405020304" pitchFamily="18" charset="0"/>
                  </a:rPr>
                  <a:t>Original</a:t>
                </a:r>
                <a:r>
                  <a:rPr lang="en-US" altLang="zh-CN" sz="2000" b="1" dirty="0">
                    <a:solidFill>
                      <a:srgbClr val="232323"/>
                    </a:solidFill>
                    <a:latin typeface="Times New Roman" panose="02020603050405020304" pitchFamily="18" charset="0"/>
                    <a:ea typeface="黑体" pitchFamily="49" charset="-122"/>
                    <a:cs typeface="Times New Roman" panose="02020603050405020304" pitchFamily="18" charset="0"/>
                  </a:rPr>
                  <a:t>: </a:t>
                </a:r>
                <a14:m>
                  <m:oMath xmlns:m="http://schemas.openxmlformats.org/officeDocument/2006/math">
                    <m:r>
                      <a:rPr lang="en-US" altLang="zh-CN" sz="2000" b="1" i="1" smtClean="0">
                        <a:solidFill>
                          <a:srgbClr val="232323"/>
                        </a:solidFill>
                        <a:latin typeface="Cambria Math" panose="02040503050406030204" pitchFamily="18" charset="0"/>
                        <a:ea typeface="黑体" pitchFamily="49" charset="-122"/>
                        <a:cs typeface="Times New Roman" pitchFamily="18" charset="0"/>
                      </a:rPr>
                      <m:t>𝒀</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𝒕</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𝑿</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𝒕</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𝑵</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𝒕</m:t>
                        </m:r>
                      </m:e>
                    </m:d>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r>
                  <a:rPr lang="en-US" altLang="zh-CN" sz="2000" b="1" dirty="0">
                    <a:solidFill>
                      <a:srgbClr val="C00000"/>
                    </a:solidFill>
                    <a:latin typeface="Times New Roman" pitchFamily="18" charset="0"/>
                    <a:ea typeface="黑体" pitchFamily="49" charset="-122"/>
                    <a:cs typeface="Times New Roman" pitchFamily="18" charset="0"/>
                  </a:rPr>
                  <a:t>Decomposed</a:t>
                </a:r>
                <a:r>
                  <a:rPr lang="en-US" altLang="zh-CN" sz="2000" b="1" dirty="0">
                    <a:solidFill>
                      <a:srgbClr val="232323"/>
                    </a:solidFill>
                    <a:latin typeface="Times New Roman" pitchFamily="18" charset="0"/>
                    <a:ea typeface="黑体" pitchFamily="49" charset="-122"/>
                    <a:cs typeface="Times New Roman" pitchFamily="18" charset="0"/>
                  </a:rPr>
                  <a:t>: </a:t>
                </a: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𝒚</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ad>
                      <m:radPr>
                        <m:degHide m:val="on"/>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radPr>
                      <m:deg/>
                      <m:e>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𝝀</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e>
                    </m:rad>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𝒙</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𝒏</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14:m>
                  <m:oMath xmlns:m="http://schemas.openxmlformats.org/officeDocument/2006/math">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𝒙</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𝒩</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𝟎</m:t>
                        </m:r>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𝟏</m:t>
                        </m:r>
                      </m:e>
                    </m:d>
                    <m:r>
                      <a:rPr lang="en-US" altLang="zh-CN" sz="2000" b="1" i="1" smtClean="0">
                        <a:solidFill>
                          <a:srgbClr val="232323"/>
                        </a:solidFill>
                        <a:latin typeface="Cambria Math" panose="02040503050406030204" pitchFamily="18" charset="0"/>
                        <a:ea typeface="黑体" pitchFamily="49" charset="-122"/>
                        <a:cs typeface="Times New Roman" pitchFamily="18" charset="0"/>
                      </a:rPr>
                      <m:t>, </m:t>
                    </m:r>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𝒏</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𝒌</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𝒩</m:t>
                    </m:r>
                    <m:d>
                      <m:d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d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𝟎</m:t>
                        </m:r>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sSub>
                          <m:sSubPr>
                            <m:ctrlPr>
                              <a:rPr lang="en-US" altLang="zh-CN" sz="2000" b="1" i="1" smtClean="0">
                                <a:solidFill>
                                  <a:srgbClr val="232323"/>
                                </a:solidFill>
                                <a:latin typeface="Cambria Math" panose="02040503050406030204" pitchFamily="18" charset="0"/>
                                <a:ea typeface="黑体" pitchFamily="49" charset="-122"/>
                                <a:cs typeface="Times New Roman" pitchFamily="18" charset="0"/>
                              </a:rPr>
                            </m:ctrlPr>
                          </m:sSubPr>
                          <m:e>
                            <m:r>
                              <a:rPr lang="en-US" altLang="zh-CN" sz="2000" b="1" i="1" smtClean="0">
                                <a:solidFill>
                                  <a:srgbClr val="232323"/>
                                </a:solidFill>
                                <a:latin typeface="Cambria Math" panose="02040503050406030204" pitchFamily="18" charset="0"/>
                                <a:ea typeface="黑体" pitchFamily="49" charset="-122"/>
                                <a:cs typeface="Times New Roman" pitchFamily="18" charset="0"/>
                              </a:rPr>
                              <m:t>𝒏</m:t>
                            </m:r>
                          </m:e>
                          <m:sub>
                            <m:r>
                              <a:rPr lang="en-US" altLang="zh-CN" sz="2000" b="1" i="1" smtClean="0">
                                <a:solidFill>
                                  <a:srgbClr val="232323"/>
                                </a:solidFill>
                                <a:latin typeface="Cambria Math" panose="02040503050406030204" pitchFamily="18" charset="0"/>
                                <a:ea typeface="黑体" pitchFamily="49" charset="-122"/>
                                <a:cs typeface="Times New Roman" pitchFamily="18" charset="0"/>
                              </a:rPr>
                              <m:t>𝟎</m:t>
                            </m:r>
                          </m:sub>
                        </m:sSub>
                        <m:r>
                          <a:rPr lang="en-US" altLang="zh-CN" sz="2000" b="1" i="1" smtClean="0">
                            <a:solidFill>
                              <a:srgbClr val="232323"/>
                            </a:solidFill>
                            <a:latin typeface="Cambria Math" panose="02040503050406030204" pitchFamily="18" charset="0"/>
                            <a:ea typeface="黑体" pitchFamily="49" charset="-122"/>
                            <a:cs typeface="Times New Roman" pitchFamily="18" charset="0"/>
                          </a:rPr>
                          <m:t>/</m:t>
                        </m:r>
                        <m:r>
                          <a:rPr lang="en-US" altLang="zh-CN" sz="2000" b="1" i="1" smtClean="0">
                            <a:solidFill>
                              <a:srgbClr val="232323"/>
                            </a:solidFill>
                            <a:latin typeface="Cambria Math" panose="02040503050406030204" pitchFamily="18" charset="0"/>
                            <a:ea typeface="黑体" pitchFamily="49" charset="-122"/>
                            <a:cs typeface="Times New Roman" pitchFamily="18" charset="0"/>
                          </a:rPr>
                          <m:t>𝟐</m:t>
                        </m:r>
                      </m:e>
                    </m:d>
                  </m:oMath>
                </a14:m>
                <a:endParaRPr lang="en-US" altLang="zh-CN" sz="2000" b="1" dirty="0">
                  <a:solidFill>
                    <a:srgbClr val="232323"/>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mc:Choice>
        <mc:Fallback xmlns="">
          <p:sp>
            <p:nvSpPr>
              <p:cNvPr id="13" name="TextBox 4 1">
                <a:extLst>
                  <a:ext uri="{FF2B5EF4-FFF2-40B4-BE49-F238E27FC236}">
                    <a16:creationId xmlns:a16="http://schemas.microsoft.com/office/drawing/2014/main" id="{1225EAC0-852E-4A1D-938C-FF55CFC1B519}"/>
                  </a:ext>
                </a:extLst>
              </p:cNvPr>
              <p:cNvSpPr txBox="1">
                <a:spLocks noRot="1" noChangeAspect="1" noMove="1" noResize="1" noEditPoints="1" noAdjustHandles="1" noChangeArrowheads="1" noChangeShapeType="1" noTextEdit="1"/>
              </p:cNvSpPr>
              <p:nvPr/>
            </p:nvSpPr>
            <p:spPr>
              <a:xfrm>
                <a:off x="91440" y="1203763"/>
                <a:ext cx="9144000" cy="1694296"/>
              </a:xfrm>
              <a:prstGeom prst="rect">
                <a:avLst/>
              </a:prstGeom>
              <a:blipFill>
                <a:blip r:embed="rId7"/>
                <a:stretch>
                  <a:fillRect l="-867" t="-2878" b="-395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7B8295A-AB7A-498D-885E-D9A4BDDA4DB2}"/>
              </a:ext>
            </a:extLst>
          </p:cNvPr>
          <p:cNvPicPr>
            <a:picLocks noChangeAspect="1"/>
          </p:cNvPicPr>
          <p:nvPr>
            <p:custDataLst>
              <p:tags r:id="rId1"/>
            </p:custDataLst>
          </p:nvPr>
        </p:nvPicPr>
        <p:blipFill>
          <a:blip r:embed="rId8"/>
          <a:stretch>
            <a:fillRect/>
          </a:stretch>
        </p:blipFill>
        <p:spPr>
          <a:xfrm>
            <a:off x="6168104" y="1978269"/>
            <a:ext cx="2739922" cy="582188"/>
          </a:xfrm>
          <a:prstGeom prst="rect">
            <a:avLst/>
          </a:prstGeom>
        </p:spPr>
      </p:pic>
      <p:sp>
        <p:nvSpPr>
          <p:cNvPr id="61" name="TextBox 4 2">
            <a:extLst>
              <a:ext uri="{FF2B5EF4-FFF2-40B4-BE49-F238E27FC236}">
                <a16:creationId xmlns:a16="http://schemas.microsoft.com/office/drawing/2014/main" id="{7AE7F46F-514E-46B2-87BF-96D57CC94B91}"/>
              </a:ext>
            </a:extLst>
          </p:cNvPr>
          <p:cNvSpPr txBox="1"/>
          <p:nvPr/>
        </p:nvSpPr>
        <p:spPr>
          <a:xfrm>
            <a:off x="91440" y="3439743"/>
            <a:ext cx="9144000" cy="2734057"/>
          </a:xfrm>
          <a:prstGeom prst="rect">
            <a:avLst/>
          </a:prstGeom>
          <a:noFill/>
        </p:spPr>
        <p:txBody>
          <a:bodyPr wrap="square" rtlCol="0">
            <a:noAutofit/>
          </a:bodyPr>
          <a:lstStyle/>
          <a:p>
            <a:pPr marL="342900" lvl="1" indent="-342900" eaLnBrk="1" hangingPunct="1">
              <a:spcBef>
                <a:spcPts val="600"/>
              </a:spcBef>
              <a:buClr>
                <a:srgbClr val="000000"/>
              </a:buClr>
              <a:buFont typeface="Wingdings" panose="05000000000000000000" pitchFamily="2" charset="2"/>
              <a:buChar char="l"/>
              <a:defRPr/>
            </a:pPr>
            <a:r>
              <a:rPr lang="en-US" altLang="zh-CN" b="1" dirty="0">
                <a:solidFill>
                  <a:srgbClr val="C00000"/>
                </a:solidFill>
                <a:latin typeface="Times New Roman" pitchFamily="18" charset="0"/>
                <a:ea typeface="黑体" pitchFamily="49" charset="-122"/>
                <a:cs typeface="Times New Roman" pitchFamily="18" charset="0"/>
              </a:rPr>
              <a:t>Finite-time MI </a:t>
            </a:r>
            <a:r>
              <a:rPr lang="en-US" altLang="zh-CN" b="1" dirty="0">
                <a:solidFill>
                  <a:srgbClr val="000000"/>
                </a:solidFill>
                <a:latin typeface="Times New Roman" pitchFamily="18" charset="0"/>
                <a:ea typeface="黑体" pitchFamily="49" charset="-122"/>
                <a:cs typeface="Times New Roman" pitchFamily="18" charset="0"/>
              </a:rPr>
              <a:t>as an infinite series</a:t>
            </a:r>
            <a:endParaRPr lang="en-US" altLang="zh-CN" b="1" dirty="0">
              <a:solidFill>
                <a:srgbClr val="C00000"/>
              </a:solidFill>
              <a:latin typeface="Times New Roman" pitchFamily="18" charset="0"/>
              <a:ea typeface="黑体" pitchFamily="49" charset="-122"/>
              <a:cs typeface="Times New Roman" pitchFamily="18" charset="0"/>
            </a:endParaRPr>
          </a:p>
          <a:p>
            <a:pPr marL="800100" lvl="2" indent="-342900">
              <a:spcBef>
                <a:spcPts val="600"/>
              </a:spcBef>
              <a:buClr>
                <a:srgbClr val="000000"/>
              </a:buClr>
              <a:buFont typeface="Wingdings" panose="05000000000000000000" pitchFamily="2" charset="2"/>
              <a:buChar char="Ø"/>
              <a:defRPr/>
            </a:pPr>
            <a:endParaRPr lang="en-US" altLang="zh-CN" sz="2000" b="1" dirty="0">
              <a:solidFill>
                <a:srgbClr val="232323"/>
              </a:solidFill>
              <a:latin typeface="Times New Roman" pitchFamily="18" charset="0"/>
              <a:ea typeface="黑体" pitchFamily="49" charset="-122"/>
              <a:cs typeface="Times New Roman" pitchFamily="18" charset="0"/>
            </a:endParaRPr>
          </a:p>
        </p:txBody>
      </p:sp>
      <p:pic>
        <p:nvPicPr>
          <p:cNvPr id="16" name="图片 15">
            <a:extLst>
              <a:ext uri="{FF2B5EF4-FFF2-40B4-BE49-F238E27FC236}">
                <a16:creationId xmlns:a16="http://schemas.microsoft.com/office/drawing/2014/main" id="{E50D73A6-72C6-4A31-BC86-F3F741DBF72A}"/>
              </a:ext>
            </a:extLst>
          </p:cNvPr>
          <p:cNvPicPr>
            <a:picLocks noChangeAspect="1"/>
          </p:cNvPicPr>
          <p:nvPr>
            <p:custDataLst>
              <p:tags r:id="rId2"/>
            </p:custDataLst>
          </p:nvPr>
        </p:nvPicPr>
        <p:blipFill>
          <a:blip r:embed="rId9"/>
          <a:stretch>
            <a:fillRect/>
          </a:stretch>
        </p:blipFill>
        <p:spPr>
          <a:xfrm>
            <a:off x="6168104" y="2582579"/>
            <a:ext cx="1809358" cy="592020"/>
          </a:xfrm>
          <a:prstGeom prst="rect">
            <a:avLst/>
          </a:prstGeom>
        </p:spPr>
      </p:pic>
      <p:pic>
        <p:nvPicPr>
          <p:cNvPr id="18" name="图片 17">
            <a:extLst>
              <a:ext uri="{FF2B5EF4-FFF2-40B4-BE49-F238E27FC236}">
                <a16:creationId xmlns:a16="http://schemas.microsoft.com/office/drawing/2014/main" id="{19D42EFA-F62F-4CFE-B554-A2D3CDC7132D}"/>
              </a:ext>
            </a:extLst>
          </p:cNvPr>
          <p:cNvPicPr>
            <a:picLocks noChangeAspect="1"/>
          </p:cNvPicPr>
          <p:nvPr>
            <p:custDataLst>
              <p:tags r:id="rId3"/>
            </p:custDataLst>
          </p:nvPr>
        </p:nvPicPr>
        <p:blipFill>
          <a:blip r:embed="rId10"/>
          <a:stretch>
            <a:fillRect/>
          </a:stretch>
        </p:blipFill>
        <p:spPr>
          <a:xfrm>
            <a:off x="6168104" y="3256423"/>
            <a:ext cx="1952240" cy="516333"/>
          </a:xfrm>
          <a:prstGeom prst="rect">
            <a:avLst/>
          </a:prstGeom>
        </p:spPr>
      </p:pic>
      <p:pic>
        <p:nvPicPr>
          <p:cNvPr id="62" name="图片 61">
            <a:extLst>
              <a:ext uri="{FF2B5EF4-FFF2-40B4-BE49-F238E27FC236}">
                <a16:creationId xmlns:a16="http://schemas.microsoft.com/office/drawing/2014/main" id="{ACDEDCEA-D944-4552-93E6-C2342907EFE1}"/>
              </a:ext>
            </a:extLst>
          </p:cNvPr>
          <p:cNvPicPr>
            <a:picLocks noChangeAspect="1"/>
          </p:cNvPicPr>
          <p:nvPr>
            <p:custDataLst>
              <p:tags r:id="rId4"/>
            </p:custDataLst>
          </p:nvPr>
        </p:nvPicPr>
        <p:blipFill>
          <a:blip r:embed="rId11"/>
          <a:stretch>
            <a:fillRect/>
          </a:stretch>
        </p:blipFill>
        <p:spPr>
          <a:xfrm>
            <a:off x="2739103" y="4441056"/>
            <a:ext cx="3184762" cy="731429"/>
          </a:xfrm>
          <a:prstGeom prst="rect">
            <a:avLst/>
          </a:prstGeom>
        </p:spPr>
      </p:pic>
      <p:sp>
        <p:nvSpPr>
          <p:cNvPr id="10" name="文本框 9">
            <a:extLst>
              <a:ext uri="{FF2B5EF4-FFF2-40B4-BE49-F238E27FC236}">
                <a16:creationId xmlns:a16="http://schemas.microsoft.com/office/drawing/2014/main" id="{5D8006DE-5BDC-476E-AD5A-E09D2EB421B7}"/>
              </a:ext>
            </a:extLst>
          </p:cNvPr>
          <p:cNvSpPr txBox="1"/>
          <p:nvPr/>
        </p:nvSpPr>
        <p:spPr>
          <a:xfrm>
            <a:off x="76200" y="6031021"/>
            <a:ext cx="8976360" cy="523220"/>
          </a:xfrm>
          <a:prstGeom prst="rect">
            <a:avLst/>
          </a:prstGeom>
          <a:noFill/>
        </p:spPr>
        <p:txBody>
          <a:bodyPr wrap="square">
            <a:spAutoFit/>
          </a:bodyPr>
          <a:lstStyle/>
          <a:p>
            <a:pPr marL="0" lvl="1" eaLnBrk="1" hangingPunct="1">
              <a:spcBef>
                <a:spcPts val="600"/>
              </a:spcBef>
              <a:buClr>
                <a:srgbClr val="000000"/>
              </a:buClr>
              <a:defRPr/>
            </a:pPr>
            <a:r>
              <a:rPr lang="en-US" altLang="zh-CN" sz="1400" dirty="0">
                <a:solidFill>
                  <a:srgbClr val="232323"/>
                </a:solidFill>
                <a:latin typeface="Times New Roman" pitchFamily="18" charset="0"/>
                <a:ea typeface="黑体" pitchFamily="49" charset="-122"/>
                <a:cs typeface="Times New Roman" pitchFamily="18" charset="0"/>
              </a:rPr>
              <a:t>[2] R. Huang and R. Johnson, “</a:t>
            </a:r>
            <a:r>
              <a:rPr lang="en-US" altLang="zh-CN" sz="1400" dirty="0">
                <a:solidFill>
                  <a:srgbClr val="FF3399"/>
                </a:solidFill>
                <a:latin typeface="Times New Roman" pitchFamily="18" charset="0"/>
                <a:ea typeface="黑体" pitchFamily="49" charset="-122"/>
                <a:cs typeface="Times New Roman" pitchFamily="18" charset="0"/>
              </a:rPr>
              <a:t>Information capacity of time-continuous channels</a:t>
            </a:r>
            <a:r>
              <a:rPr lang="en-US" altLang="zh-CN" sz="1400" dirty="0">
                <a:solidFill>
                  <a:srgbClr val="232323"/>
                </a:solidFill>
                <a:latin typeface="Times New Roman" pitchFamily="18" charset="0"/>
                <a:ea typeface="黑体" pitchFamily="49" charset="-122"/>
                <a:cs typeface="Times New Roman" pitchFamily="18" charset="0"/>
              </a:rPr>
              <a:t>,”  </a:t>
            </a:r>
            <a:r>
              <a:rPr lang="en-US" altLang="zh-CN" sz="1400" i="1" dirty="0">
                <a:solidFill>
                  <a:srgbClr val="3333FF"/>
                </a:solidFill>
                <a:latin typeface="Times New Roman" pitchFamily="18" charset="0"/>
                <a:ea typeface="黑体" pitchFamily="49" charset="-122"/>
                <a:cs typeface="Times New Roman" pitchFamily="18" charset="0"/>
              </a:rPr>
              <a:t>IRE Trans. Inf. Theory</a:t>
            </a:r>
            <a:r>
              <a:rPr lang="en-US" altLang="zh-CN" sz="1400" dirty="0">
                <a:solidFill>
                  <a:srgbClr val="232323"/>
                </a:solidFill>
                <a:latin typeface="Times New Roman" pitchFamily="18" charset="0"/>
                <a:ea typeface="黑体" pitchFamily="49" charset="-122"/>
                <a:cs typeface="Times New Roman" pitchFamily="18" charset="0"/>
              </a:rPr>
              <a:t>, vol. 8, no. 5, pp. 191-198, Sep. 1962. </a:t>
            </a:r>
          </a:p>
        </p:txBody>
      </p:sp>
    </p:spTree>
    <p:extLst>
      <p:ext uri="{BB962C8B-B14F-4D97-AF65-F5344CB8AC3E}">
        <p14:creationId xmlns:p14="http://schemas.microsoft.com/office/powerpoint/2010/main" val="191921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5"/>
          <p:cNvSpPr>
            <a:spLocks noChangeArrowheads="1"/>
          </p:cNvSpPr>
          <p:nvPr/>
        </p:nvSpPr>
        <p:spPr bwMode="ltGray">
          <a:xfrm rot="5400000">
            <a:off x="-2143373" y="1439887"/>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0070C0"/>
          </a:solidFill>
          <a:ln w="9525" algn="ctr">
            <a:solidFill>
              <a:schemeClr val="accent6">
                <a:lumMod val="60000"/>
                <a:lumOff val="40000"/>
              </a:schemeClr>
            </a:solidFill>
            <a:miter lim="800000"/>
          </a:ln>
          <a:effectLst/>
          <a:scene3d>
            <a:camera prst="orthographicFront"/>
            <a:lightRig rig="threePt" dir="t"/>
          </a:scene3d>
          <a:sp3d>
            <a:bevelT/>
          </a:sp3d>
        </p:spPr>
        <p:txBody>
          <a:bodyPr wrap="none" anchor="ct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4" name="AutoShape 8"/>
          <p:cNvSpPr>
            <a:spLocks noChangeArrowheads="1"/>
          </p:cNvSpPr>
          <p:nvPr/>
        </p:nvSpPr>
        <p:spPr bwMode="gray">
          <a:xfrm>
            <a:off x="2777281" y="3642642"/>
            <a:ext cx="3989280"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a:t>
            </a:r>
            <a:r>
              <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Insightful Case</a:t>
            </a:r>
            <a:endPar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1" name="AutoShape 8"/>
          <p:cNvSpPr>
            <a:spLocks noChangeArrowheads="1"/>
          </p:cNvSpPr>
          <p:nvPr/>
        </p:nvSpPr>
        <p:spPr bwMode="gray">
          <a:xfrm>
            <a:off x="1699983" y="5534836"/>
            <a:ext cx="5066578" cy="591276"/>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buFont typeface="Arial" panose="020B0604020202020204" pitchFamily="34" charset="0"/>
              <a:buNone/>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Conclusion</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5" name="AutoShape 8"/>
          <p:cNvSpPr>
            <a:spLocks noChangeArrowheads="1"/>
          </p:cNvSpPr>
          <p:nvPr/>
        </p:nvSpPr>
        <p:spPr bwMode="gray">
          <a:xfrm>
            <a:off x="1969569" y="1707099"/>
            <a:ext cx="4770438" cy="620977"/>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lgn="l">
              <a:defRPr/>
            </a:pPr>
            <a:r>
              <a:rPr lang="zh-CN" altLang="en-US"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Introduction</a:t>
            </a:r>
            <a:endParaRP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56" name="Group 9"/>
          <p:cNvGrpSpPr/>
          <p:nvPr/>
        </p:nvGrpSpPr>
        <p:grpSpPr bwMode="auto">
          <a:xfrm>
            <a:off x="1666107" y="1821137"/>
            <a:ext cx="371486" cy="381000"/>
            <a:chOff x="2078" y="1680"/>
            <a:chExt cx="1615" cy="1615"/>
          </a:xfrm>
        </p:grpSpPr>
        <p:sp>
          <p:nvSpPr>
            <p:cNvPr id="57"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8"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9" name="Oval 12"/>
            <p:cNvSpPr>
              <a:spLocks noChangeArrowheads="1"/>
            </p:cNvSpPr>
            <p:nvPr/>
          </p:nvSpPr>
          <p:spPr bwMode="gray">
            <a:xfrm>
              <a:off x="2253" y="1862"/>
              <a:ext cx="1265" cy="125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0" name="Oval 13"/>
            <p:cNvSpPr>
              <a:spLocks noChangeArrowheads="1"/>
            </p:cNvSpPr>
            <p:nvPr/>
          </p:nvSpPr>
          <p:spPr bwMode="gray">
            <a:xfrm>
              <a:off x="2254" y="1859"/>
              <a:ext cx="1262" cy="126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1" name="Oval 14"/>
            <p:cNvSpPr>
              <a:spLocks noChangeArrowheads="1"/>
            </p:cNvSpPr>
            <p:nvPr/>
          </p:nvSpPr>
          <p:spPr bwMode="gray">
            <a:xfrm>
              <a:off x="2334" y="1942"/>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2" name="Oval 15"/>
            <p:cNvSpPr>
              <a:spLocks noChangeArrowheads="1"/>
            </p:cNvSpPr>
            <p:nvPr/>
          </p:nvSpPr>
          <p:spPr bwMode="gray">
            <a:xfrm>
              <a:off x="2337" y="1942"/>
              <a:ext cx="1096" cy="109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64" name="Group 18"/>
          <p:cNvGrpSpPr/>
          <p:nvPr/>
        </p:nvGrpSpPr>
        <p:grpSpPr bwMode="auto">
          <a:xfrm>
            <a:off x="2174488" y="4710759"/>
            <a:ext cx="381000" cy="381000"/>
            <a:chOff x="2078" y="1680"/>
            <a:chExt cx="1615" cy="1615"/>
          </a:xfrm>
        </p:grpSpPr>
        <p:sp>
          <p:nvSpPr>
            <p:cNvPr id="65"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6"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7"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68"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69"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0" name="Oval 24"/>
            <p:cNvSpPr>
              <a:spLocks noChangeArrowheads="1"/>
            </p:cNvSpPr>
            <p:nvPr/>
          </p:nvSpPr>
          <p:spPr bwMode="gray">
            <a:xfrm>
              <a:off x="2337" y="1942"/>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grpSp>
        <p:nvGrpSpPr>
          <p:cNvPr id="72" name="Group 36"/>
          <p:cNvGrpSpPr/>
          <p:nvPr/>
        </p:nvGrpSpPr>
        <p:grpSpPr bwMode="auto">
          <a:xfrm>
            <a:off x="1423488" y="5619338"/>
            <a:ext cx="381000" cy="381000"/>
            <a:chOff x="2078" y="1680"/>
            <a:chExt cx="1615" cy="1615"/>
          </a:xfrm>
        </p:grpSpPr>
        <p:sp>
          <p:nvSpPr>
            <p:cNvPr id="73"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4"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5" name="Oval 39"/>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6" name="Oval 40"/>
            <p:cNvSpPr>
              <a:spLocks noChangeArrowheads="1"/>
            </p:cNvSpPr>
            <p:nvPr/>
          </p:nvSpPr>
          <p:spPr bwMode="gray">
            <a:xfrm>
              <a:off x="2254" y="1864"/>
              <a:ext cx="1262" cy="1265"/>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77" name="Oval 41"/>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78" name="Oval 42"/>
            <p:cNvSpPr>
              <a:spLocks noChangeArrowheads="1"/>
            </p:cNvSpPr>
            <p:nvPr/>
          </p:nvSpPr>
          <p:spPr bwMode="gray">
            <a:xfrm>
              <a:off x="2337" y="1942"/>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79" name="饼形 78"/>
          <p:cNvSpPr/>
          <p:nvPr/>
        </p:nvSpPr>
        <p:spPr bwMode="auto">
          <a:xfrm rot="10800000">
            <a:off x="-1881188" y="1657350"/>
            <a:ext cx="4319588" cy="4319588"/>
          </a:xfrm>
          <a:prstGeom prst="pie">
            <a:avLst>
              <a:gd name="adj1" fmla="val 5457290"/>
              <a:gd name="adj2" fmla="val 16200000"/>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wrap="none" anchor="ctr"/>
          <a:lstStyle/>
          <a:p>
            <a:pPr algn="ctr" eaLnBrk="1" hangingPunct="1">
              <a:defRPr/>
            </a:pPr>
            <a:endParaRPr lang="zh-CN" altLang="en-US" b="1">
              <a:latin typeface="Arial" panose="020B0604020202020204" pitchFamily="34" charset="0"/>
              <a:ea typeface="宋体" panose="02010600030101010101" pitchFamily="2" charset="-122"/>
            </a:endParaRPr>
          </a:p>
        </p:txBody>
      </p:sp>
      <p:grpSp>
        <p:nvGrpSpPr>
          <p:cNvPr id="45" name="Group 18"/>
          <p:cNvGrpSpPr/>
          <p:nvPr/>
        </p:nvGrpSpPr>
        <p:grpSpPr bwMode="auto">
          <a:xfrm>
            <a:off x="2291161" y="2819013"/>
            <a:ext cx="381000" cy="381000"/>
            <a:chOff x="2078" y="1680"/>
            <a:chExt cx="1615" cy="1615"/>
          </a:xfrm>
        </p:grpSpPr>
        <p:sp>
          <p:nvSpPr>
            <p:cNvPr id="4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8"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9"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50"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51" name="Oval 24"/>
            <p:cNvSpPr>
              <a:spLocks noChangeArrowheads="1"/>
            </p:cNvSpPr>
            <p:nvPr/>
          </p:nvSpPr>
          <p:spPr bwMode="gray">
            <a:xfrm>
              <a:off x="2337" y="1942"/>
              <a:ext cx="1096" cy="1098"/>
            </a:xfrm>
            <a:prstGeom prst="ellipse">
              <a:avLst/>
            </a:prstGeom>
            <a:gradFill rotWithShape="1">
              <a:gsLst>
                <a:gs pos="0">
                  <a:schemeClr val="accent4">
                    <a:lumMod val="25000"/>
                    <a:lumOff val="75000"/>
                  </a:schemeClr>
                </a:gs>
                <a:gs pos="100000">
                  <a:schemeClr val="tx1">
                    <a:lumMod val="7500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37" name="AutoShape 8"/>
          <p:cNvSpPr>
            <a:spLocks noChangeArrowheads="1"/>
          </p:cNvSpPr>
          <p:nvPr/>
        </p:nvSpPr>
        <p:spPr bwMode="gray">
          <a:xfrm>
            <a:off x="2610709" y="2667990"/>
            <a:ext cx="4129298"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pPr>
              <a:defRPr/>
            </a:pPr>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Problem Formulation</a:t>
            </a:r>
          </a:p>
        </p:txBody>
      </p:sp>
      <p:grpSp>
        <p:nvGrpSpPr>
          <p:cNvPr id="38" name="Group 18"/>
          <p:cNvGrpSpPr/>
          <p:nvPr/>
        </p:nvGrpSpPr>
        <p:grpSpPr bwMode="auto">
          <a:xfrm>
            <a:off x="2443849" y="3768002"/>
            <a:ext cx="363898" cy="381000"/>
            <a:chOff x="2078" y="1680"/>
            <a:chExt cx="1615" cy="1615"/>
          </a:xfrm>
        </p:grpSpPr>
        <p:sp>
          <p:nvSpPr>
            <p:cNvPr id="3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1" name="Oval 21"/>
            <p:cNvSpPr>
              <a:spLocks noChangeArrowheads="1"/>
            </p:cNvSpPr>
            <p:nvPr/>
          </p:nvSpPr>
          <p:spPr bwMode="gray">
            <a:xfrm>
              <a:off x="2253" y="1862"/>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2" name="Oval 22"/>
            <p:cNvSpPr>
              <a:spLocks noChangeArrowheads="1"/>
            </p:cNvSpPr>
            <p:nvPr/>
          </p:nvSpPr>
          <p:spPr bwMode="gray">
            <a:xfrm>
              <a:off x="2254" y="1864"/>
              <a:ext cx="1262" cy="1265"/>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sp>
          <p:nvSpPr>
            <p:cNvPr id="43" name="Oval 23"/>
            <p:cNvSpPr>
              <a:spLocks noChangeArrowheads="1"/>
            </p:cNvSpPr>
            <p:nvPr/>
          </p:nvSpPr>
          <p:spPr bwMode="gray">
            <a:xfrm>
              <a:off x="2334" y="1949"/>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lgn="ctr" eaLnBrk="1" hangingPunct="1">
                <a:defRPr/>
              </a:pPr>
              <a:endParaRPr lang="zh-CN" altLang="en-US">
                <a:solidFill>
                  <a:srgbClr val="000000"/>
                </a:solidFill>
                <a:latin typeface="Arial" panose="020B0604020202020204" pitchFamily="34" charset="0"/>
                <a:ea typeface="黑体" panose="02010609060101010101" pitchFamily="49" charset="-122"/>
              </a:endParaRPr>
            </a:p>
          </p:txBody>
        </p:sp>
        <p:sp>
          <p:nvSpPr>
            <p:cNvPr id="44" name="Oval 24"/>
            <p:cNvSpPr>
              <a:spLocks noChangeArrowheads="1"/>
            </p:cNvSpPr>
            <p:nvPr/>
          </p:nvSpPr>
          <p:spPr bwMode="gray">
            <a:xfrm>
              <a:off x="2337" y="1942"/>
              <a:ext cx="1096" cy="1098"/>
            </a:xfrm>
            <a:prstGeom prst="ellipse">
              <a:avLst/>
            </a:pr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Blip>
                  <a:blip r:embed="rId3"/>
                </a:buBlip>
                <a:defRPr sz="3200" b="1">
                  <a:solidFill>
                    <a:srgbClr val="0000FF"/>
                  </a:solidFill>
                  <a:latin typeface="黑体" panose="02010609060101010101" pitchFamily="49" charset="-122"/>
                  <a:ea typeface="黑体" panose="02010609060101010101" pitchFamily="49" charset="-122"/>
                </a:defRPr>
              </a:lvl1pPr>
              <a:lvl2pPr marL="742950" indent="-285750">
                <a:spcBef>
                  <a:spcPct val="20000"/>
                </a:spcBef>
                <a:buFont typeface="Wingdings" panose="05000000000000000000" pitchFamily="2" charset="2"/>
                <a:buChar char="p"/>
                <a:defRPr sz="2800" b="1">
                  <a:solidFill>
                    <a:schemeClr val="tx1"/>
                  </a:solidFill>
                  <a:latin typeface="黑体" panose="02010609060101010101" pitchFamily="49" charset="-122"/>
                  <a:ea typeface="黑体" panose="02010609060101010101" pitchFamily="49" charset="-122"/>
                </a:defRPr>
              </a:lvl2pPr>
              <a:lvl3pPr marL="1143000" indent="-228600">
                <a:spcBef>
                  <a:spcPct val="20000"/>
                </a:spcBef>
                <a:buChar char="•"/>
                <a:defRPr sz="2400" b="1">
                  <a:solidFill>
                    <a:schemeClr val="tx1"/>
                  </a:solidFill>
                  <a:latin typeface="黑体" panose="02010609060101010101" pitchFamily="49" charset="-122"/>
                  <a:ea typeface="黑体" panose="02010609060101010101" pitchFamily="49" charset="-122"/>
                </a:defRPr>
              </a:lvl3pPr>
              <a:lvl4pPr marL="1600200" indent="-228600">
                <a:spcBef>
                  <a:spcPct val="20000"/>
                </a:spcBef>
                <a:buChar char="–"/>
                <a:defRPr sz="1400">
                  <a:solidFill>
                    <a:schemeClr val="tx1"/>
                  </a:solidFill>
                  <a:latin typeface="黑体" panose="02010609060101010101" pitchFamily="49" charset="-122"/>
                  <a:ea typeface="黑体" panose="02010609060101010101" pitchFamily="49" charset="-122"/>
                </a:defRPr>
              </a:lvl4pPr>
              <a:lvl5pPr marL="2057400" indent="-228600">
                <a:spcBef>
                  <a:spcPct val="20000"/>
                </a:spcBef>
                <a:buChar char="»"/>
                <a:defRPr sz="1200">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20000"/>
                </a:spcBef>
                <a:spcAft>
                  <a:spcPct val="0"/>
                </a:spcAft>
                <a:buChar char="»"/>
                <a:defRPr sz="1200">
                  <a:solidFill>
                    <a:schemeClr val="tx1"/>
                  </a:solidFill>
                  <a:latin typeface="黑体" panose="02010609060101010101" pitchFamily="49" charset="-122"/>
                  <a:ea typeface="黑体" panose="02010609060101010101" pitchFamily="49" charset="-122"/>
                </a:defRPr>
              </a:lvl9pPr>
            </a:lstStyle>
            <a:p>
              <a:pPr algn="ctr" eaLnBrk="1" hangingPunct="1">
                <a:spcBef>
                  <a:spcPct val="0"/>
                </a:spcBef>
                <a:buFontTx/>
                <a:buNone/>
              </a:pPr>
              <a:endParaRPr lang="zh-CN" altLang="en-US" sz="1800" b="0">
                <a:solidFill>
                  <a:srgbClr val="000000"/>
                </a:solidFill>
                <a:latin typeface="Arial" panose="020B0604020202020204" pitchFamily="34" charset="0"/>
              </a:endParaRPr>
            </a:p>
          </p:txBody>
        </p:sp>
      </p:grpSp>
      <p:sp>
        <p:nvSpPr>
          <p:cNvPr id="63" name="AutoShape 8"/>
          <p:cNvSpPr>
            <a:spLocks noChangeArrowheads="1"/>
          </p:cNvSpPr>
          <p:nvPr/>
        </p:nvSpPr>
        <p:spPr bwMode="gray">
          <a:xfrm>
            <a:off x="2525640" y="4613753"/>
            <a:ext cx="4240921" cy="612221"/>
          </a:xfrm>
          <a:prstGeom prst="roundRect">
            <a:avLst>
              <a:gd name="adj" fmla="val 23870"/>
            </a:avLst>
          </a:prstGeom>
          <a:gradFill flip="none" rotWithShape="1">
            <a:gsLst>
              <a:gs pos="0">
                <a:srgbClr val="006FDE">
                  <a:tint val="66000"/>
                  <a:satMod val="160000"/>
                </a:srgbClr>
              </a:gs>
              <a:gs pos="50000">
                <a:srgbClr val="006FDE">
                  <a:tint val="44500"/>
                  <a:satMod val="160000"/>
                </a:srgbClr>
              </a:gs>
              <a:gs pos="100000">
                <a:srgbClr val="006FDE">
                  <a:tint val="23500"/>
                  <a:satMod val="160000"/>
                </a:srgbClr>
              </a:gs>
            </a:gsLst>
            <a:lin ang="10800000" scaled="1"/>
            <a:tileRect/>
          </a:gradFill>
          <a:ln w="28575" algn="ctr">
            <a:solidFill>
              <a:schemeClr val="bg2"/>
            </a:solidFill>
            <a:round/>
          </a:ln>
        </p:spPr>
        <p:txBody>
          <a:bodyPr wrap="none" anchor="ctr" anchorCtr="0"/>
          <a:lstStyle/>
          <a:p>
            <a:r>
              <a:rPr lang="en-US" altLang="zh-CN"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Numerical Results</a:t>
            </a:r>
            <a:endParaRPr lang="zh-CN" altLang="en-US" sz="2800" b="1" dirty="0">
              <a:solidFill>
                <a:srgbClr val="212328"/>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2" name="Rectangle 2">
            <a:extLst>
              <a:ext uri="{FF2B5EF4-FFF2-40B4-BE49-F238E27FC236}">
                <a16:creationId xmlns:a16="http://schemas.microsoft.com/office/drawing/2014/main" id="{914B6034-24C7-4457-8EE5-0E6CBB091A7D}"/>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lnSpc>
                <a:spcPct val="90000"/>
              </a:lnSpc>
              <a:spcBef>
                <a:spcPct val="0"/>
              </a:spcBef>
              <a:spcAft>
                <a:spcPct val="0"/>
              </a:spcAft>
              <a:defRPr sz="3600" b="1">
                <a:solidFill>
                  <a:srgbClr val="003399"/>
                </a:solidFill>
                <a:latin typeface="+mj-lt"/>
                <a:ea typeface="宋体" panose="02010600030101010101" pitchFamily="2" charset="-122"/>
                <a:cs typeface="宋体" panose="02010600030101010101" pitchFamily="2" charset="-122"/>
              </a:defRPr>
            </a:lvl1pPr>
            <a:lvl2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2pPr>
            <a:lvl3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3pPr>
            <a:lvl4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4pPr>
            <a:lvl5pPr algn="l" rtl="0" eaLnBrk="0" fontAlgn="base" hangingPunct="0">
              <a:lnSpc>
                <a:spcPct val="90000"/>
              </a:lnSpc>
              <a:spcBef>
                <a:spcPct val="0"/>
              </a:spcBef>
              <a:spcAft>
                <a:spcPct val="0"/>
              </a:spcAft>
              <a:defRPr sz="3600" b="1">
                <a:solidFill>
                  <a:srgbClr val="003399"/>
                </a:solidFill>
                <a:latin typeface="Arial" panose="020B0604020202020204" pitchFamily="34" charset="0"/>
                <a:ea typeface="宋体" panose="02010600030101010101" pitchFamily="2" charset="-122"/>
                <a:cs typeface="宋体" panose="02010600030101010101" pitchFamily="2" charset="-122"/>
              </a:defRPr>
            </a:lvl5pPr>
            <a:lvl6pPr marL="4572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6pPr>
            <a:lvl7pPr marL="9144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7pPr>
            <a:lvl8pPr marL="13716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8pPr>
            <a:lvl9pPr marL="1828800" algn="l" rtl="0" eaLnBrk="0" fontAlgn="base" hangingPunct="0">
              <a:lnSpc>
                <a:spcPct val="90000"/>
              </a:lnSpc>
              <a:spcBef>
                <a:spcPct val="0"/>
              </a:spcBef>
              <a:spcAft>
                <a:spcPct val="0"/>
              </a:spcAft>
              <a:defRPr sz="3600" b="1">
                <a:solidFill>
                  <a:srgbClr val="003399"/>
                </a:solidFill>
                <a:latin typeface="Arial" panose="020B0604020202020204" pitchFamily="34" charset="0"/>
              </a:defRPr>
            </a:lvl9pPr>
          </a:lstStyle>
          <a:p>
            <a:pPr eaLnBrk="1" hangingPunct="1"/>
            <a:r>
              <a:rPr lang="en-US" altLang="zh-CN" sz="3200" kern="0" dirty="0">
                <a:solidFill>
                  <a:srgbClr val="002060"/>
                </a:solidFill>
                <a:latin typeface="Times New Roman" panose="02020603050405020304" charset="0"/>
                <a:ea typeface="黑体" panose="02010609060101010101" pitchFamily="49" charset="-122"/>
                <a:cs typeface="Times New Roman" panose="02020603050405020304" charset="0"/>
              </a:rPr>
              <a:t>Outline</a:t>
            </a:r>
          </a:p>
        </p:txBody>
      </p:sp>
    </p:spTree>
    <p:extLst>
      <p:ext uri="{BB962C8B-B14F-4D97-AF65-F5344CB8AC3E}">
        <p14:creationId xmlns:p14="http://schemas.microsoft.com/office/powerpoint/2010/main" val="202124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99.325"/>
  <p:tag name="LATEXADDIN" val="\documentclass{article}&#10;\usepackage{amsmath, amsfonts}&#10;\usepackage{color}&#10;\usepackage{bm}&#10;\usepackage{bbm}&#10;\pagestyle{empty}&#10;\begin{document}&#10;&#10;\begin{equation*}&#10;C= W \log(1+\gamma) \quad {\rm [bit/s]}&#10;\end{equation*}&#10;&#10;&#10;\end{document}&#10;"/>
  <p:tag name="IGUANATEXSIZE" val="20"/>
  <p:tag name="IGUANATEXCURSOR" val="187"/>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694.038"/>
  <p:tag name="LATEXADDIN" val="\documentclass{article}&#10;\usepackage{amsmath, amsfonts}&#10;\usepackage{color}&#10;\usepackage{bm}&#10;\usepackage{bbm}&#10;\pagestyle{empty}&#10;\begin{document}&#10;&#10;\begin{equation*}&#10;R_X(t_1,t_2) = \sum_{k=1}^{+\infty}{\lambda_k \phi_k(t_1)\phi_k(t_2)}&#10;\end{equation*}&#10;&#10;&#10;\end{document}&#10;"/>
  <p:tag name="IGUANATEXSIZE" val="20"/>
  <p:tag name="IGUANATEXCURSOR" val="229"/>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100.112"/>
  <p:tag name="LATEXADDIN" val="\documentclass{article}&#10;\usepackage{amsmath, amsfonts}&#10;\usepackage{color}&#10;\usepackage{bm}&#10;\usepackage{bbm}&#10;\pagestyle{empty}&#10;\begin{document}&#10;&#10;\begin{equation*}&#10;X(t) \overset{\rm m.s.}{=} \sum_{k=1}^{+\infty}x_k \phi_k(t)&#10;\end{equation*}&#10;&#10;&#10;\end{document}&#10;"/>
  <p:tag name="IGUANATEXSIZE" val="20"/>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1281.59"/>
  <p:tag name="LATEXADDIN" val="\documentclass{article}&#10;\usepackage{amsmath, amsfonts}&#10;\usepackage{color}&#10;\usepackage{bm}&#10;\usepackage{bbm}&#10;\pagestyle{empty}&#10;\begin{document}&#10;&#10;\begin{equation*}&#10;x_k = \int_{-T/2}^{T/2}X(t)\phi_k(t){\rm d}t&#10;\end{equation*}&#10;&#10;&#10;\end{document}&#10;"/>
  <p:tag name="IGUANATEXSIZE" val="20"/>
  <p:tag name="IGUANATEXCURSOR" val="162"/>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567.304"/>
  <p:tag name="LATEXADDIN" val="\documentclass{article}&#10;\usepackage{amsmath, amsfonts}&#10;\usepackage{color}&#10;\usepackage{bm}&#10;\usepackage{bbm}&#10;\pagestyle{empty}&#10;\begin{document}&#10;&#10;\begin{equation*}&#10;I(T)=\frac{1}{2}\sum_{k=1}^{+\infty}\log\left(1+\frac{\lambda_k}{n_0/2}\right)&#10;\end{equation*}&#10;&#10;&#10;\end{document}&#10;"/>
  <p:tag name="IGUANATEXSIZE" val="2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2894.638"/>
  <p:tag name="LATEXADDIN" val="\documentclass{article}&#10;\usepackage{amsmath, amsfonts}&#10;\usepackage{color}&#10;\usepackage{bm}&#10;\usepackage{bbm}&#10;\pagestyle{empty}&#10;\begin{document}&#10;&#10;\begin{equation*}&#10;\lambda_k \phi_k(s) = \int_{-T/2}^{s}e^{-\alpha(s-t)}\phi_k(t){\rm d}t + \int_{s}^{T/2} Pe^{-\alpha(t-s)}{\rm d} t&#10;\end{equation*}&#10;&#10;&#10;\end{document}&#10;"/>
  <p:tag name="IGUANATEXSIZE" val="20"/>
  <p:tag name="IGUANATEXCURSOR" val="265"/>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14.4357"/>
  <p:tag name="ORIGINALWIDTH" val="2739.407"/>
  <p:tag name="LATEXADDIN" val="\documentclass{article}&#10;\usepackage{amsmath, amsfonts}&#10;\usepackage{color}&#10;\usepackage{bm}&#10;\usepackage{bbm}&#10;\pagestyle{empty}&#10;\begin{document}&#10;&#10;\begin{equation*}&#10;\begin{aligned}&#10;\lambda_k \phi_{k}''(s) &amp; = (\alpha^2 \lambda_k - 2\alpha P)\phi_k(s), -T/2&lt;s&lt;T/2, \\&#10;\phi_k'(-T/2) &amp; = \alpha \phi_k(-T/2), \\&#10;\phi_k'(T/2) &amp; = -\alpha \phi_k(T/2). \\&#10;\end{aligned}&#10;\end{equation*}&#10;&#10;&#10;\end{document}&#10;"/>
  <p:tag name="IGUANATEXSIZE" val="20"/>
  <p:tag name="IGUANATEXCURSOR" val="340"/>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799.4001"/>
  <p:tag name="ORIGINALWIDTH" val="2599.925"/>
  <p:tag name="LATEXADDIN" val="\documentclass{article}&#10;\usepackage{amsmath, amsfonts}&#10;\usepackage{color}&#10;\usepackage{bm}&#10;\usepackage{bbm}&#10;\pagestyle{empty}&#10;\begin{document}&#10;&#10;\begin{equation*}&#10;            \begin{aligned}&#10;                2\arctan(\textcolor{red}{\omega_k} /\alpha) &amp; = k\pi - \textcolor{red}{\omega_k} T,       \\&#10;                \lambda_k &amp; = \frac{2\alpha P}{\alpha^2 + \textcolor{red}{\omega_k^2}},   \\&#10;                \phi_k(t) &amp; = \frac{1}{Z_k} \left(\textcolor{red}{\omega_k} \cos(\textcolor{red}{\omega_k} t) + \alpha \sin(\textcolor{red}{\omega_k} t)\right), \\&#10;            \end{aligned}&#10;\end{equation*}&#10;&#10;&#10;\end{document}&#10;"/>
  <p:tag name="IGUANATEXSIZE" val="20"/>
  <p:tag name="IGUANATEXCURSOR" val="383"/>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567.304"/>
  <p:tag name="LATEXADDIN" val="\documentclass{article}&#10;\usepackage{amsmath, amsfonts}&#10;\usepackage{color}&#10;\usepackage{bm}&#10;\usepackage{bbm}&#10;\pagestyle{empty}&#10;\begin{document}&#10;&#10;\begin{equation*}&#10;I(T)=\frac{1}{2}\sum_{k=1}^{+\infty}\log\left(1+\frac{\lambda_k}{n_0/2}\right)&#10;\end{equation*}&#10;&#10;&#10;\end{document}&#10;"/>
  <p:tag name="IGUANATEXSIZE" val="2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799.4001"/>
  <p:tag name="ORIGINALWIDTH" val="2599.925"/>
  <p:tag name="LATEXADDIN" val="\documentclass{article}&#10;\usepackage{amsmath, amsfonts}&#10;\usepackage{color}&#10;\usepackage{bm}&#10;\usepackage{bbm}&#10;\pagestyle{empty}&#10;\begin{document}&#10;&#10;\begin{equation*}&#10;            \begin{aligned}&#10;                2\arctan(\textcolor{red}{\omega_k} /\alpha) &amp; = k\pi - \textcolor{red}{\omega_k} T,       \\&#10;                \lambda_k &amp; = \frac{2\alpha P}{\alpha^2 + \textcolor{red}{\omega_k^2}},   \\&#10;                \phi_k(t) &amp; = \frac{1}{Z_k} \left(\textcolor{red}{\omega_k} \cos(\textcolor{red}{\omega_k} t) + \alpha \sin(\textcolor{red}{\omega_k} t)\right), \\&#10;            \end{aligned}&#10;\end{equation*}&#10;&#10;&#10;\end{document}&#10;"/>
  <p:tag name="IGUANATEXSIZE" val="20"/>
  <p:tag name="IGUANATEXCURSOR" val="383"/>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3701.537"/>
  <p:tag name="LATEXADDIN" val="\documentclass{article}&#10;\usepackage{amsmath, amsfonts}&#10;\usepackage{color}&#10;\usepackage{bm}&#10;\usepackage{bbm}&#10;\pagestyle{empty}&#10;\begin{document}&#10;&#10;\begin{equation*}&#10;C_{\rm av} = C_{\rm sh} =\frac{1}{2} &#10;            \int_{-\infty}^{+\infty}{\log\left(1+\frac{S_X(f)}{S_N(f)}\right)\mathrm{d}&#10;             f}= \frac{1}{2} \left(\sqrt{\alpha^2+\frac{4P\alpha}{n_0}} - \alpha\right).&#10;\end{equation*}&#10;&#10;&#10;\end{document}&#10;"/>
  <p:tag name="IGUANATEXSIZE" val="20"/>
  <p:tag name="IGUANATEXCURSOR" val="303"/>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864.6419"/>
  <p:tag name="LATEXADDIN" val="\documentclass{article}&#10;\usepackage{amsmath, amsfonts}&#10;\usepackage{color}&#10;\usepackage{bm}&#10;\usepackage{bbm}&#10;\pagestyle{empty}&#10;\begin{document}&#10;&#10;\begin{equation*}&#10;2WT + o(2WT)&#10;\end{equation*}&#10;&#10;&#10;\end{document}&#10;"/>
  <p:tag name="IGUANATEXSIZE" val="20"/>
  <p:tag name="IGUANATEXCURSOR" val="173"/>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567.304"/>
  <p:tag name="LATEXADDIN" val="\documentclass{article}&#10;\usepackage{amsmath, amsfonts}&#10;\usepackage{color}&#10;\usepackage{bm}&#10;\usepackage{bbm}&#10;\pagestyle{empty}&#10;\begin{document}&#10;&#10;\begin{equation*}&#10;I(T)=\frac{1}{2}\sum_{k=1}^{+\infty}\log\left(1+\frac{\lambda_k}{n_0/2}\right)&#10;\end{equation*}&#10;&#10;&#10;\end{document}&#10;"/>
  <p:tag name="IGUANATEXSIZE" val="2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567.304"/>
  <p:tag name="LATEXADDIN" val="\documentclass{article}&#10;\usepackage{amsmath, amsfonts}&#10;\usepackage{color}&#10;\usepackage{bm}&#10;\usepackage{bbm}&#10;\pagestyle{empty}&#10;\begin{document}&#10;&#10;\begin{equation*}&#10;I(T)=\frac{1}{2}\sum_{k=1}^{+\infty}\log\left(1+\frac{\lambda_k}{n_0/2}\right)&#10;\end{equation*}&#10;&#10;&#10;\end{document}&#10;"/>
  <p:tag name="IGUANATEXSIZE" val="2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311.2111"/>
  <p:tag name="ORIGINALWIDTH" val="2261.717"/>
  <p:tag name="LATEXADDIN" val="\documentclass{article}&#10;\usepackage{amsmath, amsfonts}&#10;\usepackage{color}&#10;\usepackage{bm}&#10;\usepackage{bbm}&#10;\pagestyle{empty}&#10;\begin{document}&#10;&#10;\begin{equation*}&#10;C_{\rm av} = C_{\rm sh} =\frac{1}{2} &#10;            \int_{-\infty}^{+\infty}{\log\left(1+\frac{S_X(f)}{S_N(f)}\right)\mathrm{d}&#10;             f}\end{equation*}&#10;&#10;&#10;\end{document}&#10;"/>
  <p:tag name="IGUANATEXSIZE" val="20"/>
  <p:tag name="IGUANATEXCURSOR" val="302"/>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799.4001"/>
  <p:tag name="ORIGINALWIDTH" val="2599.925"/>
  <p:tag name="LATEXADDIN" val="\documentclass{article}&#10;\usepackage{amsmath, amsfonts}&#10;\usepackage{color}&#10;\usepackage{bm}&#10;\usepackage{bbm}&#10;\pagestyle{empty}&#10;\begin{document}&#10;&#10;\begin{equation*}&#10;            \begin{aligned}&#10;                2\arctan(\textcolor{red}{\omega_k} /\alpha) &amp; = k\pi - \textcolor{red}{\omega_k} T,       \\&#10;                \lambda_k &amp; = \frac{2\alpha P}{\alpha^2 + \textcolor{red}{\omega_k^2}},   \\&#10;                \phi_k(t) &amp; = \frac{1}{Z_k} \left(\textcolor{red}{\omega_k} \cos(\textcolor{red}{\omega_k} t) + \alpha \sin(\textcolor{red}{\omega_k} t)\right), \\&#10;            \end{aligned}&#10;\end{equation*}&#10;&#10;&#10;\end{document}&#10;"/>
  <p:tag name="IGUANATEXSIZE" val="20"/>
  <p:tag name="IGUANATEXCURSOR" val="383"/>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625.047"/>
  <p:tag name="LATEXADDIN" val="\documentclass{article}&#10;\usepackage{amsmath, amsfonts}&#10;\usepackage{color}&#10;\usepackage{bm}&#10;\usepackage{bbm}&#10;\pagestyle{empty}&#10;\begin{document}&#10;&#10;\begin{equation*}&#10;C_{\rm av}  = \frac{1}{2} \left(\sqrt{\alpha^2+\frac{4P\alpha}{n_0}} - \alpha\right).&#10;\end{equation*}&#10;&#10;&#10;\end{document}&#10;"/>
  <p:tag name="IGUANATEXSIZE" val="20"/>
  <p:tag name="IGUANATEXCURSOR" val="173"/>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235.845"/>
  <p:tag name="LATEXADDIN" val="\documentclass{article}&#10;\usepackage{amsmath, amsfonts}&#10;\usepackage{color}&#10;\usepackage{bm}&#10;\usepackage{bbm}&#10;\pagestyle{empty}&#10;\begin{document}&#10;&#10;\begin{equation*}&#10;I(X;Y)=\frac{1}{2}\log(1+\gamma)&#10;\end{equation*}&#10;&#10;&#10;\end{document}&#10;"/>
  <p:tag name="IGUANATEXSIZE" val="20"/>
  <p:tag name="IGUANATEXCURSOR" val="193"/>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99.325"/>
  <p:tag name="LATEXADDIN" val="\documentclass{article}&#10;\usepackage{amsmath, amsfonts}&#10;\usepackage{color}&#10;\usepackage{bm}&#10;\usepackage{bbm}&#10;\pagestyle{empty}&#10;\begin{document}&#10;&#10;\begin{equation*}&#10;C= W \log(1+\gamma) \quad {\rm [bit/s]}&#10;\end{equation*}&#10;&#10;&#10;\end{document}&#10;"/>
  <p:tag name="IGUANATEXSIZE" val="20"/>
  <p:tag name="IGUANATEXCURSOR" val="187"/>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011.249"/>
  <p:tag name="LATEXADDIN" val="\documentclass{article}&#10;\usepackage{amsmath, amsfonts}&#10;\usepackage{color}&#10;\usepackage{bm}&#10;\usepackage{bbm}&#10;\pagestyle{empty}&#10;\begin{document}&#10;&#10;\begin{equation*}&#10;Y(t) = X(t)+N(t), -T/2\leq t \leq T/2&#10;\end{equation*}&#10;&#10;&#10;\end{document}&#10;"/>
  <p:tag name="IGUANATEXSIZE" val="20"/>
  <p:tag name="IGUANATEXCURSOR" val="198"/>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694.038"/>
  <p:tag name="LATEXADDIN" val="\documentclass{article}&#10;\usepackage{amsmath, amsfonts}&#10;\usepackage{color}&#10;\usepackage{bm}&#10;\usepackage{bbm}&#10;\pagestyle{empty}&#10;\begin{document}&#10;&#10;\begin{equation*}&#10;R_X(t_1,t_2) = \sum_{k=1}^{+\infty}{\lambda_k \phi_k(t_1)\phi_k(t_2)}&#10;\end{equation*}&#10;&#10;&#10;\end{document}&#10;"/>
  <p:tag name="IGUANATEXSIZE" val="20"/>
  <p:tag name="IGUANATEXCURSOR" val="229"/>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359.955"/>
  <p:tag name="ORIGINALWIDTH" val="1100.112"/>
  <p:tag name="LATEXADDIN" val="\documentclass{article}&#10;\usepackage{amsmath, amsfonts}&#10;\usepackage{color}&#10;\usepackage{bm}&#10;\usepackage{bbm}&#10;\pagestyle{empty}&#10;\begin{document}&#10;&#10;\begin{equation*}&#10;X(t) \overset{\rm m.s.}{=} \sum_{k=1}^{+\infty}x_k \phi_k(t)&#10;\end{equation*}&#10;&#10;&#10;\end{document}&#10;"/>
  <p:tag name="IGUANATEXSIZE" val="20"/>
  <p:tag name="IGUANATEXCURSOR" val="209"/>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1281.59"/>
  <p:tag name="LATEXADDIN" val="\documentclass{article}&#10;\usepackage{amsmath, amsfonts}&#10;\usepackage{color}&#10;\usepackage{bm}&#10;\usepackage{bbm}&#10;\pagestyle{empty}&#10;\begin{document}&#10;&#10;\begin{equation*}&#10;x_k = \int_{-T/2}^{T/2}X(t)\phi_k(t){\rm d}t&#10;\end{equation*}&#10;&#10;&#10;\end{document}&#10;"/>
  <p:tag name="IGUANATEXSIZE" val="20"/>
  <p:tag name="IGUANATEXCURSOR" val="162"/>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338.9576"/>
  <p:tag name="ORIGINALWIDTH" val="1826.772"/>
  <p:tag name="LATEXADDIN" val="\documentclass{article}&#10;\usepackage{amsmath, amsfonts}&#10;\usepackage{color}&#10;\usepackage{bm}&#10;\usepackage{bbm}&#10;\pagestyle{empty}&#10;\begin{document}&#10;&#10;\begin{equation*}&#10;\lambda_k \phi_k(t) = \int_{-T/2}^{T/2}R_X(t,\tau)\phi_k(\tau){\rm d}\tau,&#10;\end{equation*}&#10;&#10;&#10;\end{document}&#10;"/>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5_CSIP_template1">
  <a:themeElements>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5_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5_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5_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5_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3174</Words>
  <Application>Microsoft Office PowerPoint</Application>
  <PresentationFormat>全屏显示(4:3)</PresentationFormat>
  <Paragraphs>210</Paragraphs>
  <Slides>20</Slides>
  <Notes>20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0" baseType="lpstr">
      <vt:lpstr>黑体</vt:lpstr>
      <vt:lpstr>宋体</vt:lpstr>
      <vt:lpstr>Arial</vt:lpstr>
      <vt:lpstr>Cambria Math</vt:lpstr>
      <vt:lpstr>Tahoma</vt:lpstr>
      <vt:lpstr>Times</vt:lpstr>
      <vt:lpstr>Times New Roman</vt:lpstr>
      <vt:lpstr>Wingdings</vt:lpstr>
      <vt:lpstr>5_CSIP_template1</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ECE-GATech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dell</cp:lastModifiedBy>
  <cp:revision>5133</cp:revision>
  <cp:lastPrinted>2015-07-31T02:59:00Z</cp:lastPrinted>
  <dcterms:created xsi:type="dcterms:W3CDTF">2003-09-07T20:27:00Z</dcterms:created>
  <dcterms:modified xsi:type="dcterms:W3CDTF">2022-08-21T13:04:24Z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2BBCDFDDA5C149D7BC4C58FB33136573</vt:lpwstr>
  </property>
</Properties>
</file>